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11"/>
  </p:notesMasterIdLst>
  <p:handoutMasterIdLst>
    <p:handoutMasterId r:id="rId12"/>
  </p:handoutMasterIdLst>
  <p:sldIdLst>
    <p:sldId id="256" r:id="rId2"/>
    <p:sldId id="271" r:id="rId3"/>
    <p:sldId id="283" r:id="rId4"/>
    <p:sldId id="284" r:id="rId5"/>
    <p:sldId id="286" r:id="rId6"/>
    <p:sldId id="287" r:id="rId7"/>
    <p:sldId id="289" r:id="rId8"/>
    <p:sldId id="291" r:id="rId9"/>
    <p:sldId id="29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veiki" id="{E75E278A-FF0E-49A4-B170-79828D63BBAD}">
          <p14:sldIdLst>
            <p14:sldId id="256"/>
          </p14:sldIdLst>
        </p14:section>
        <p14:section name="Kurkti, transformuoti, komentuoti, dirbti kartu, noriu sužinoti" id="{B9B51309-D148-4332-87C2-07BE32FBCA3B}">
          <p14:sldIdLst>
            <p14:sldId id="271"/>
            <p14:sldId id="283"/>
            <p14:sldId id="284"/>
            <p14:sldId id="286"/>
            <p14:sldId id="287"/>
            <p14:sldId id="289"/>
            <p14:sldId id="291"/>
            <p14:sldId id="293"/>
          </p14:sldIdLst>
        </p14:section>
        <p14:section name="Sužinokite daugiau"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241" autoAdjust="0"/>
  </p:normalViewPr>
  <p:slideViewPr>
    <p:cSldViewPr snapToGrid="0">
      <p:cViewPr varScale="1">
        <p:scale>
          <a:sx n="104" d="100"/>
          <a:sy n="104" d="100"/>
        </p:scale>
        <p:origin x="870"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5" d="100"/>
          <a:sy n="85" d="100"/>
        </p:scale>
        <p:origin x="308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antraštės vietos rezervavimo ženklas"/>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lt-LT"/>
          </a:p>
        </p:txBody>
      </p:sp>
      <p:sp>
        <p:nvSpPr>
          <p:cNvPr id="3" name="2 datos vietos rezervavimo ženklas"/>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4B5E836-0B82-4AB3-90C7-DC20907EE00E}" type="datetime1">
              <a:rPr lang="lt-LT" smtClean="0"/>
              <a:t>2025-12-12</a:t>
            </a:fld>
            <a:endParaRPr lang="lt-LT" dirty="0"/>
          </a:p>
        </p:txBody>
      </p:sp>
      <p:sp>
        <p:nvSpPr>
          <p:cNvPr id="4" name="3 poraštės vietos rezervavimo ženklas"/>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lt-LT"/>
          </a:p>
        </p:txBody>
      </p:sp>
      <p:sp>
        <p:nvSpPr>
          <p:cNvPr id="5" name="4 skaidrės numerio vietos rezervavimo ženklas"/>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lt-LT" smtClean="0"/>
              <a:t>‹#›</a:t>
            </a:fld>
            <a:endParaRPr lang="lt-LT"/>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antraštės vietos rezervavimo ženklas"/>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lt-LT" noProof="0"/>
          </a:p>
        </p:txBody>
      </p:sp>
      <p:sp>
        <p:nvSpPr>
          <p:cNvPr id="3" name="2 datos vietos rezervavimo ženklas"/>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652086-8E2A-43BF-9343-0A65BF8FBAB5}" type="datetime1">
              <a:rPr lang="lt-LT" smtClean="0"/>
              <a:pPr/>
              <a:t>2025-12-12</a:t>
            </a:fld>
            <a:endParaRPr lang="lt-LT" dirty="0"/>
          </a:p>
        </p:txBody>
      </p:sp>
      <p:sp>
        <p:nvSpPr>
          <p:cNvPr id="4" name="3 skaidrės vaizdo vietos rezervavimo ženklas"/>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lt-LT" noProof="0"/>
          </a:p>
        </p:txBody>
      </p:sp>
      <p:sp>
        <p:nvSpPr>
          <p:cNvPr id="5" name="4 pastabų vietos rezervavimo ženklas"/>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lt-LT" noProof="0"/>
              <a:t>Spustelėkite, jei norite redaguoti ruošinio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6" name="5 poraštės vietos rezervavimo ženklas"/>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lt-LT" noProof="0"/>
          </a:p>
        </p:txBody>
      </p:sp>
      <p:sp>
        <p:nvSpPr>
          <p:cNvPr id="7" name="6 skaidrės numerio vietos rezervavimo ženklas"/>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lt-LT" noProof="0" smtClean="0"/>
              <a:t>‹#›</a:t>
            </a:fld>
            <a:endParaRPr lang="lt-LT" noProof="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kaidrės vaizdo vietos rezervavimo ženklas"/>
          <p:cNvSpPr>
            <a:spLocks noGrp="1" noRot="1" noChangeAspect="1"/>
          </p:cNvSpPr>
          <p:nvPr>
            <p:ph type="sldImg"/>
          </p:nvPr>
        </p:nvSpPr>
        <p:spPr>
          <a:xfrm>
            <a:off x="685800" y="1143000"/>
            <a:ext cx="5486400" cy="3086100"/>
          </a:xfrm>
        </p:spPr>
      </p:sp>
      <p:sp>
        <p:nvSpPr>
          <p:cNvPr id="3" name="2 pastabų vietos rezervavimo ženklas"/>
          <p:cNvSpPr>
            <a:spLocks noGrp="1"/>
          </p:cNvSpPr>
          <p:nvPr>
            <p:ph type="body" idx="1"/>
          </p:nvPr>
        </p:nvSpPr>
        <p:spPr/>
        <p:txBody>
          <a:bodyPr rtlCol="0"/>
          <a:lstStyle/>
          <a:p>
            <a:pPr rtl="0"/>
            <a:endParaRPr lang="lt-LT" noProof="0" dirty="0"/>
          </a:p>
        </p:txBody>
      </p:sp>
      <p:sp>
        <p:nvSpPr>
          <p:cNvPr id="4" name="3 skaidrės numerio vietos rezervavimo ženklas"/>
          <p:cNvSpPr>
            <a:spLocks noGrp="1"/>
          </p:cNvSpPr>
          <p:nvPr>
            <p:ph type="sldNum" sz="quarter" idx="10"/>
          </p:nvPr>
        </p:nvSpPr>
        <p:spPr/>
        <p:txBody>
          <a:bodyPr rtlCol="0"/>
          <a:lstStyle/>
          <a:p>
            <a:pPr rtl="0"/>
            <a:fld id="{DF61EA0F-A667-4B49-8422-0062BC55E249}" type="slidenum">
              <a:rPr lang="lt-LT" smtClean="0"/>
              <a:t>1</a:t>
            </a:fld>
            <a:endParaRPr lang="lt-LT"/>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noProof="0" dirty="0"/>
          </a:p>
        </p:txBody>
      </p:sp>
      <p:sp>
        <p:nvSpPr>
          <p:cNvPr id="4" name="Skaidrės numerio vietos rezervavimo ženklas 3"/>
          <p:cNvSpPr>
            <a:spLocks noGrp="1"/>
          </p:cNvSpPr>
          <p:nvPr>
            <p:ph type="sldNum" sz="quarter" idx="5"/>
          </p:nvPr>
        </p:nvSpPr>
        <p:spPr/>
        <p:txBody>
          <a:bodyPr/>
          <a:lstStyle/>
          <a:p>
            <a:pPr rtl="0"/>
            <a:fld id="{DF61EA0F-A667-4B49-8422-0062BC55E249}" type="slidenum">
              <a:rPr lang="lt-LT" smtClean="0"/>
              <a:t>2</a:t>
            </a:fld>
            <a:endParaRPr lang="lt-LT"/>
          </a:p>
        </p:txBody>
      </p:sp>
    </p:spTree>
    <p:extLst>
      <p:ext uri="{BB962C8B-B14F-4D97-AF65-F5344CB8AC3E}">
        <p14:creationId xmlns:p14="http://schemas.microsoft.com/office/powerpoint/2010/main" val="698012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lt-LT"/>
              <a:t>Spustelėję redaguokite stilių</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5" name="Footer Placeholder 4"/>
          <p:cNvSpPr>
            <a:spLocks noGrp="1"/>
          </p:cNvSpPr>
          <p:nvPr>
            <p:ph type="ftr" sz="quarter" idx="11"/>
          </p:nvPr>
        </p:nvSpPr>
        <p:spPr/>
        <p:txBody>
          <a:bodyPr/>
          <a:lstStyle/>
          <a:p>
            <a:pPr rtl="0"/>
            <a:endParaRPr lang="lt-LT" noProof="0"/>
          </a:p>
        </p:txBody>
      </p:sp>
      <p:sp>
        <p:nvSpPr>
          <p:cNvPr id="6" name="Slide Number Placeholder 5"/>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192124048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5" name="Footer Placeholder 4"/>
          <p:cNvSpPr>
            <a:spLocks noGrp="1"/>
          </p:cNvSpPr>
          <p:nvPr>
            <p:ph type="ftr" sz="quarter" idx="11"/>
          </p:nvPr>
        </p:nvSpPr>
        <p:spPr/>
        <p:txBody>
          <a:bodyPr/>
          <a:lstStyle/>
          <a:p>
            <a:pPr rtl="0"/>
            <a:endParaRPr lang="lt-LT" noProof="0"/>
          </a:p>
        </p:txBody>
      </p:sp>
      <p:sp>
        <p:nvSpPr>
          <p:cNvPr id="6" name="Slide Number Placeholder 5"/>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32826842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lt-LT"/>
              <a:t>Spustelėję redaguokite stilių</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5" name="Footer Placeholder 4"/>
          <p:cNvSpPr>
            <a:spLocks noGrp="1"/>
          </p:cNvSpPr>
          <p:nvPr>
            <p:ph type="ftr" sz="quarter" idx="11"/>
          </p:nvPr>
        </p:nvSpPr>
        <p:spPr/>
        <p:txBody>
          <a:bodyPr/>
          <a:lstStyle/>
          <a:p>
            <a:pPr rtl="0"/>
            <a:endParaRPr lang="lt-LT" noProof="0"/>
          </a:p>
        </p:txBody>
      </p:sp>
      <p:sp>
        <p:nvSpPr>
          <p:cNvPr id="6" name="Slide Number Placeholder 5"/>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186378575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6" name="Footer Placeholder 5"/>
          <p:cNvSpPr>
            <a:spLocks noGrp="1"/>
          </p:cNvSpPr>
          <p:nvPr>
            <p:ph type="ftr" sz="quarter" idx="11"/>
          </p:nvPr>
        </p:nvSpPr>
        <p:spPr/>
        <p:txBody>
          <a:bodyPr/>
          <a:lstStyle/>
          <a:p>
            <a:pPr rtl="0"/>
            <a:endParaRPr lang="lt-LT" noProof="0"/>
          </a:p>
        </p:txBody>
      </p:sp>
      <p:sp>
        <p:nvSpPr>
          <p:cNvPr id="7" name="Slide Number Placeholder 6"/>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377394804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a:t>Spustelėję redaguokite stilių</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8" name="Footer Placeholder 7"/>
          <p:cNvSpPr>
            <a:spLocks noGrp="1"/>
          </p:cNvSpPr>
          <p:nvPr>
            <p:ph type="ftr" sz="quarter" idx="11"/>
          </p:nvPr>
        </p:nvSpPr>
        <p:spPr/>
        <p:txBody>
          <a:bodyPr/>
          <a:lstStyle/>
          <a:p>
            <a:pPr rtl="0"/>
            <a:endParaRPr lang="lt-LT" noProof="0"/>
          </a:p>
        </p:txBody>
      </p:sp>
      <p:sp>
        <p:nvSpPr>
          <p:cNvPr id="9" name="Slide Number Placeholder 8"/>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189014905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4" name="Footer Placeholder 3"/>
          <p:cNvSpPr>
            <a:spLocks noGrp="1"/>
          </p:cNvSpPr>
          <p:nvPr>
            <p:ph type="ftr" sz="quarter" idx="11"/>
          </p:nvPr>
        </p:nvSpPr>
        <p:spPr/>
        <p:txBody>
          <a:bodyPr/>
          <a:lstStyle/>
          <a:p>
            <a:pPr rtl="0"/>
            <a:endParaRPr lang="lt-LT" noProof="0"/>
          </a:p>
        </p:txBody>
      </p:sp>
      <p:sp>
        <p:nvSpPr>
          <p:cNvPr id="5" name="Slide Number Placeholder 4"/>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169364898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3" name="Footer Placeholder 2"/>
          <p:cNvSpPr>
            <a:spLocks noGrp="1"/>
          </p:cNvSpPr>
          <p:nvPr>
            <p:ph type="ftr" sz="quarter" idx="11"/>
          </p:nvPr>
        </p:nvSpPr>
        <p:spPr/>
        <p:txBody>
          <a:bodyPr/>
          <a:lstStyle/>
          <a:p>
            <a:pPr rtl="0"/>
            <a:endParaRPr lang="lt-LT" noProof="0"/>
          </a:p>
        </p:txBody>
      </p:sp>
      <p:sp>
        <p:nvSpPr>
          <p:cNvPr id="4" name="Slide Number Placeholder 3"/>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267289963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lt-LT"/>
              <a:t>Spustelėję redaguokite stilių</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6" name="Footer Placeholder 5"/>
          <p:cNvSpPr>
            <a:spLocks noGrp="1"/>
          </p:cNvSpPr>
          <p:nvPr>
            <p:ph type="ftr" sz="quarter" idx="11"/>
          </p:nvPr>
        </p:nvSpPr>
        <p:spPr/>
        <p:txBody>
          <a:bodyPr/>
          <a:lstStyle/>
          <a:p>
            <a:pPr rtl="0"/>
            <a:endParaRPr lang="lt-LT" noProof="0"/>
          </a:p>
        </p:txBody>
      </p:sp>
      <p:sp>
        <p:nvSpPr>
          <p:cNvPr id="7" name="Slide Number Placeholder 6"/>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293674512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6" name="Footer Placeholder 5"/>
          <p:cNvSpPr>
            <a:spLocks noGrp="1"/>
          </p:cNvSpPr>
          <p:nvPr>
            <p:ph type="ftr" sz="quarter" idx="11"/>
          </p:nvPr>
        </p:nvSpPr>
        <p:spPr/>
        <p:txBody>
          <a:bodyPr/>
          <a:lstStyle/>
          <a:p>
            <a:pPr rtl="0"/>
            <a:endParaRPr lang="lt-LT" noProof="0"/>
          </a:p>
        </p:txBody>
      </p:sp>
      <p:sp>
        <p:nvSpPr>
          <p:cNvPr id="7" name="Slide Number Placeholder 6"/>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65553775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lt-LT"/>
              <a:t>Spustelėję redaguokite stilių</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5" name="Footer Placeholder 4"/>
          <p:cNvSpPr>
            <a:spLocks noGrp="1"/>
          </p:cNvSpPr>
          <p:nvPr>
            <p:ph type="ftr" sz="quarter" idx="11"/>
          </p:nvPr>
        </p:nvSpPr>
        <p:spPr/>
        <p:txBody>
          <a:bodyPr/>
          <a:lstStyle/>
          <a:p>
            <a:pPr rtl="0"/>
            <a:endParaRPr lang="lt-LT" noProof="0"/>
          </a:p>
        </p:txBody>
      </p:sp>
      <p:sp>
        <p:nvSpPr>
          <p:cNvPr id="6" name="Slide Number Placeholder 5"/>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201420492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lt-LT"/>
              <a:t>Spustelėję redaguokite stilių</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5" name="Footer Placeholder 4"/>
          <p:cNvSpPr>
            <a:spLocks noGrp="1"/>
          </p:cNvSpPr>
          <p:nvPr>
            <p:ph type="ftr" sz="quarter" idx="11"/>
          </p:nvPr>
        </p:nvSpPr>
        <p:spPr/>
        <p:txBody>
          <a:bodyPr/>
          <a:lstStyle/>
          <a:p>
            <a:pPr rtl="0"/>
            <a:endParaRPr lang="lt-LT" noProof="0"/>
          </a:p>
        </p:txBody>
      </p:sp>
      <p:sp>
        <p:nvSpPr>
          <p:cNvPr id="6" name="Slide Number Placeholder 5"/>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35198823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lt-LT"/>
              <a:t>Spustelėję redaguokite stilių</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5" name="Footer Placeholder 4"/>
          <p:cNvSpPr>
            <a:spLocks noGrp="1"/>
          </p:cNvSpPr>
          <p:nvPr>
            <p:ph type="ftr" sz="quarter" idx="11"/>
          </p:nvPr>
        </p:nvSpPr>
        <p:spPr/>
        <p:txBody>
          <a:bodyPr/>
          <a:lstStyle/>
          <a:p>
            <a:pPr rtl="0"/>
            <a:endParaRPr lang="lt-LT" noProof="0"/>
          </a:p>
        </p:txBody>
      </p:sp>
      <p:sp>
        <p:nvSpPr>
          <p:cNvPr id="6" name="Slide Number Placeholder 5"/>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172594626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lt-LT"/>
              <a:t>Spustelėję redaguokite stilių</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5" name="Footer Placeholder 4"/>
          <p:cNvSpPr>
            <a:spLocks noGrp="1"/>
          </p:cNvSpPr>
          <p:nvPr>
            <p:ph type="ftr" sz="quarter" idx="11"/>
          </p:nvPr>
        </p:nvSpPr>
        <p:spPr/>
        <p:txBody>
          <a:bodyPr/>
          <a:lstStyle/>
          <a:p>
            <a:pPr rtl="0"/>
            <a:endParaRPr lang="lt-LT" noProof="0"/>
          </a:p>
        </p:txBody>
      </p:sp>
      <p:sp>
        <p:nvSpPr>
          <p:cNvPr id="6" name="Slide Number Placeholder 5"/>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2165899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lt-LT"/>
              <a:t>Spustelėję redaguokite stilių</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5" name="Footer Placeholder 4"/>
          <p:cNvSpPr>
            <a:spLocks noGrp="1"/>
          </p:cNvSpPr>
          <p:nvPr>
            <p:ph type="ftr" sz="quarter" idx="11"/>
          </p:nvPr>
        </p:nvSpPr>
        <p:spPr/>
        <p:txBody>
          <a:bodyPr/>
          <a:lstStyle/>
          <a:p>
            <a:pPr rtl="0"/>
            <a:endParaRPr lang="lt-LT" noProof="0"/>
          </a:p>
        </p:txBody>
      </p:sp>
      <p:sp>
        <p:nvSpPr>
          <p:cNvPr id="6" name="Slide Number Placeholder 5"/>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82711194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5" name="Footer Placeholder 4"/>
          <p:cNvSpPr>
            <a:spLocks noGrp="1"/>
          </p:cNvSpPr>
          <p:nvPr>
            <p:ph type="ftr" sz="quarter" idx="11"/>
          </p:nvPr>
        </p:nvSpPr>
        <p:spPr/>
        <p:txBody>
          <a:bodyPr/>
          <a:lstStyle/>
          <a:p>
            <a:pPr rtl="0"/>
            <a:endParaRPr lang="lt-LT" noProof="0"/>
          </a:p>
        </p:txBody>
      </p:sp>
      <p:sp>
        <p:nvSpPr>
          <p:cNvPr id="6" name="Slide Number Placeholder 5"/>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126463618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lt-LT"/>
              <a:t>Spustelėję redaguokite stilių</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pPr rtl="0"/>
            <a:fld id="{1044EACB-C809-4FFB-B736-11C48EAD71E2}" type="datetime1">
              <a:rPr lang="lt-LT" noProof="0" smtClean="0"/>
              <a:t>2025-12-12</a:t>
            </a:fld>
            <a:endParaRPr lang="lt-LT" noProof="0"/>
          </a:p>
        </p:txBody>
      </p:sp>
      <p:sp>
        <p:nvSpPr>
          <p:cNvPr id="5" name="Footer Placeholder 4"/>
          <p:cNvSpPr>
            <a:spLocks noGrp="1"/>
          </p:cNvSpPr>
          <p:nvPr>
            <p:ph type="ftr" sz="quarter" idx="11"/>
          </p:nvPr>
        </p:nvSpPr>
        <p:spPr/>
        <p:txBody>
          <a:bodyPr/>
          <a:lstStyle/>
          <a:p>
            <a:pPr rtl="0"/>
            <a:endParaRPr lang="lt-LT" noProof="0"/>
          </a:p>
        </p:txBody>
      </p:sp>
      <p:sp>
        <p:nvSpPr>
          <p:cNvPr id="6" name="Slide Number Placeholder 5"/>
          <p:cNvSpPr>
            <a:spLocks noGrp="1"/>
          </p:cNvSpPr>
          <p:nvPr>
            <p:ph type="sldNum" sz="quarter" idx="12"/>
          </p:nvPr>
        </p:nvSpPr>
        <p:spPr/>
        <p:txBody>
          <a:body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112882996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radinė skaidrė">
    <p:spTree>
      <p:nvGrpSpPr>
        <p:cNvPr id="1" name=""/>
        <p:cNvGrpSpPr/>
        <p:nvPr/>
      </p:nvGrpSpPr>
      <p:grpSpPr>
        <a:xfrm>
          <a:off x="0" y="0"/>
          <a:ext cx="0" cy="0"/>
          <a:chOff x="0" y="0"/>
          <a:chExt cx="0" cy="0"/>
        </a:xfrm>
      </p:grpSpPr>
      <p:sp>
        <p:nvSpPr>
          <p:cNvPr id="7" name="6 stačiakampis"/>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lt-LT" sz="1800" noProof="0"/>
          </a:p>
        </p:txBody>
      </p:sp>
      <p:sp>
        <p:nvSpPr>
          <p:cNvPr id="2" name="1 pavadinimas"/>
          <p:cNvSpPr>
            <a:spLocks noGrp="1"/>
          </p:cNvSpPr>
          <p:nvPr>
            <p:ph type="title" hasCustomPrompt="1"/>
          </p:nvPr>
        </p:nvSpPr>
        <p:spPr/>
        <p:txBody>
          <a:bodyPr rtlCol="0"/>
          <a:lstStyle/>
          <a:p>
            <a:pPr rtl="0"/>
            <a:r>
              <a:rPr lang="lt-LT" noProof="0"/>
              <a:t>Spustelėkite, jei norite redaguoti ruošinio pavadinimo stilių</a:t>
            </a:r>
          </a:p>
        </p:txBody>
      </p:sp>
    </p:spTree>
    <p:extLst>
      <p:ext uri="{BB962C8B-B14F-4D97-AF65-F5344CB8AC3E}">
        <p14:creationId xmlns:p14="http://schemas.microsoft.com/office/powerpoint/2010/main" val="28005339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Pavadinimas ir turinys">
    <p:spTree>
      <p:nvGrpSpPr>
        <p:cNvPr id="1" name=""/>
        <p:cNvGrpSpPr/>
        <p:nvPr/>
      </p:nvGrpSpPr>
      <p:grpSpPr>
        <a:xfrm>
          <a:off x="0" y="0"/>
          <a:ext cx="0" cy="0"/>
          <a:chOff x="0" y="0"/>
          <a:chExt cx="0" cy="0"/>
        </a:xfrm>
      </p:grpSpPr>
      <p:sp>
        <p:nvSpPr>
          <p:cNvPr id="9" name="8 stačiakampis"/>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lt-LT" sz="1800" noProof="0"/>
          </a:p>
        </p:txBody>
      </p:sp>
      <p:cxnSp>
        <p:nvCxnSpPr>
          <p:cNvPr id="12" name="11 tiesioji jungtis"/>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3 pavadinimas"/>
          <p:cNvSpPr>
            <a:spLocks noGrp="1"/>
          </p:cNvSpPr>
          <p:nvPr>
            <p:ph type="title" hasCustomPrompt="1"/>
          </p:nvPr>
        </p:nvSpPr>
        <p:spPr>
          <a:xfrm>
            <a:off x="521207" y="448056"/>
            <a:ext cx="6877119" cy="640080"/>
          </a:xfrm>
        </p:spPr>
        <p:txBody>
          <a:bodyPr rtlCol="0" anchor="b" anchorCtr="0">
            <a:normAutofit/>
          </a:bodyPr>
          <a:lstStyle>
            <a:lvl1pPr>
              <a:defRPr sz="2800">
                <a:solidFill>
                  <a:schemeClr val="bg2">
                    <a:lumMod val="25000"/>
                  </a:schemeClr>
                </a:solidFill>
              </a:defRPr>
            </a:lvl1pPr>
          </a:lstStyle>
          <a:p>
            <a:pPr rtl="0"/>
            <a:r>
              <a:rPr lang="lt-LT" noProof="0"/>
              <a:t>Spustelėkite, jei norite redaguoti ruošinio pavadinimo stilių</a:t>
            </a:r>
          </a:p>
        </p:txBody>
      </p:sp>
      <p:sp>
        <p:nvSpPr>
          <p:cNvPr id="3" name="2 turinio vietos rezervavimo ženklas"/>
          <p:cNvSpPr>
            <a:spLocks noGrp="1"/>
          </p:cNvSpPr>
          <p:nvPr>
            <p:ph sz="quarter" idx="10" hasCustomPrompt="1"/>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rtl="0">
              <a:lnSpc>
                <a:spcPct val="150000"/>
              </a:lnSpc>
              <a:spcBef>
                <a:spcPts val="1000"/>
              </a:spcBef>
              <a:spcAft>
                <a:spcPts val="1200"/>
              </a:spcAft>
              <a:buNone/>
            </a:pPr>
            <a:r>
              <a:rPr lang="lt-LT" noProof="0"/>
              <a:t>Spustelėkite, jei norite redaguoti ruošinio teksto stilius</a:t>
            </a:r>
          </a:p>
          <a:p>
            <a:pPr marL="0" lvl="1" indent="0" rtl="0">
              <a:lnSpc>
                <a:spcPct val="150000"/>
              </a:lnSpc>
              <a:spcBef>
                <a:spcPts val="1000"/>
              </a:spcBef>
              <a:spcAft>
                <a:spcPts val="1200"/>
              </a:spcAft>
              <a:buNone/>
            </a:pPr>
            <a:r>
              <a:rPr lang="lt-LT" noProof="0"/>
              <a:t>Antras lygis</a:t>
            </a:r>
          </a:p>
          <a:p>
            <a:pPr marL="0" lvl="2" indent="0" rtl="0">
              <a:lnSpc>
                <a:spcPct val="150000"/>
              </a:lnSpc>
              <a:spcBef>
                <a:spcPts val="1000"/>
              </a:spcBef>
              <a:spcAft>
                <a:spcPts val="1200"/>
              </a:spcAft>
              <a:buNone/>
            </a:pPr>
            <a:r>
              <a:rPr lang="lt-LT" noProof="0"/>
              <a:t>Trečias lygis</a:t>
            </a:r>
          </a:p>
          <a:p>
            <a:pPr marL="0" lvl="3" indent="0" rtl="0">
              <a:lnSpc>
                <a:spcPct val="150000"/>
              </a:lnSpc>
              <a:spcBef>
                <a:spcPts val="1000"/>
              </a:spcBef>
              <a:spcAft>
                <a:spcPts val="1200"/>
              </a:spcAft>
              <a:buNone/>
            </a:pPr>
            <a:r>
              <a:rPr lang="lt-LT" noProof="0"/>
              <a:t>Ketvirtas lygis</a:t>
            </a:r>
          </a:p>
          <a:p>
            <a:pPr marL="0" lvl="4" indent="0" rtl="0">
              <a:lnSpc>
                <a:spcPct val="150000"/>
              </a:lnSpc>
              <a:spcBef>
                <a:spcPts val="1000"/>
              </a:spcBef>
              <a:spcAft>
                <a:spcPts val="1200"/>
              </a:spcAft>
              <a:buNone/>
            </a:pPr>
            <a:r>
              <a:rPr lang="lt-LT" noProof="0"/>
              <a:t>Penktas lygis</a:t>
            </a:r>
          </a:p>
        </p:txBody>
      </p:sp>
      <p:sp>
        <p:nvSpPr>
          <p:cNvPr id="6" name="3 datos vietos rezervavimo ženklas"/>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0D8BA637-8729-4BE2-A5FB-C0A4F0389004}" type="datetime1">
              <a:rPr lang="lt-LT" noProof="0" smtClean="0"/>
              <a:t>2025-12-12</a:t>
            </a:fld>
            <a:endParaRPr lang="lt-LT" noProof="0"/>
          </a:p>
        </p:txBody>
      </p:sp>
      <p:sp>
        <p:nvSpPr>
          <p:cNvPr id="7" name="4 poraštės vietos rezervavimo ženklas"/>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lt-LT" noProof="0"/>
          </a:p>
        </p:txBody>
      </p:sp>
      <p:sp>
        <p:nvSpPr>
          <p:cNvPr id="8" name="5 skaidrės numerio vietos rezervavimo ženklas"/>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lt-LT" noProof="0" smtClean="0"/>
              <a:pPr/>
              <a:t>‹#›</a:t>
            </a:fld>
            <a:endParaRPr lang="lt-LT" noProof="0"/>
          </a:p>
        </p:txBody>
      </p:sp>
    </p:spTree>
    <p:extLst>
      <p:ext uri="{BB962C8B-B14F-4D97-AF65-F5344CB8AC3E}">
        <p14:creationId xmlns:p14="http://schemas.microsoft.com/office/powerpoint/2010/main" val="2427543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lt-LT"/>
              <a:t>Spustelėję redaguokite stilių</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rtl="0"/>
            <a:fld id="{1044EACB-C809-4FFB-B736-11C48EAD71E2}" type="datetime1">
              <a:rPr lang="lt-LT" noProof="0" smtClean="0"/>
              <a:t>2025-12-12</a:t>
            </a:fld>
            <a:endParaRPr lang="lt-LT" noProof="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endParaRPr lang="lt-LT" noProof="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rtl="0"/>
            <a:fld id="{9860EDB8-5305-433F-BE41-D7A86D811DB3}" type="slidenum">
              <a:rPr lang="lt-LT" noProof="0" smtClean="0"/>
              <a:pPr/>
              <a:t>‹#›</a:t>
            </a:fld>
            <a:endParaRPr lang="lt-LT" noProof="0"/>
          </a:p>
        </p:txBody>
      </p:sp>
      <p:sp>
        <p:nvSpPr>
          <p:cNvPr id="8" name="6 stačiakampis">
            <a:extLst>
              <a:ext uri="{FF2B5EF4-FFF2-40B4-BE49-F238E27FC236}">
                <a16:creationId xmlns:a16="http://schemas.microsoft.com/office/drawing/2014/main" id="{327E343D-8875-A153-83CD-E96EB9B3B610}"/>
              </a:ext>
            </a:extLst>
          </p:cNvPr>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lt-LT" sz="1800" noProof="0"/>
          </a:p>
        </p:txBody>
      </p:sp>
      <p:cxnSp>
        <p:nvCxnSpPr>
          <p:cNvPr id="9" name="7 tiesioji jungtis">
            <a:extLst>
              <a:ext uri="{FF2B5EF4-FFF2-40B4-BE49-F238E27FC236}">
                <a16:creationId xmlns:a16="http://schemas.microsoft.com/office/drawing/2014/main" id="{249F09E0-5D2C-7447-47C1-500B1B506E05}"/>
              </a:ext>
            </a:extLst>
          </p:cNvPr>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048399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hyperlink" Target="http://www.lazdijai.lt/"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hyperlink" Target="http://www.lazdijai.lt/"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mailto:violeta.strankauskiene@lazdijai.lt" TargetMode="External"/><Relationship Id="rId2" Type="http://schemas.openxmlformats.org/officeDocument/2006/relationships/hyperlink" Target="https://www.lazdijai.lt/taryba/komisijos/asmens-su-negalia-geroves-taryba/839"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grpSp>
      <p:sp useBgFill="1">
        <p:nvSpPr>
          <p:cNvPr id="20" name="Rectangle 19">
            <a:extLst>
              <a:ext uri="{FF2B5EF4-FFF2-40B4-BE49-F238E27FC236}">
                <a16:creationId xmlns:a16="http://schemas.microsoft.com/office/drawing/2014/main" id="{DD6BC9EB-F181-48AB-BCA2-3D1DB20D2D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66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pavadinimas"/>
          <p:cNvSpPr>
            <a:spLocks noGrp="1"/>
          </p:cNvSpPr>
          <p:nvPr>
            <p:ph type="title"/>
          </p:nvPr>
        </p:nvSpPr>
        <p:spPr>
          <a:xfrm>
            <a:off x="1507066" y="999460"/>
            <a:ext cx="4922309" cy="4479852"/>
          </a:xfrm>
        </p:spPr>
        <p:txBody>
          <a:bodyPr vert="horz" lIns="91440" tIns="45720" rIns="91440" bIns="45720" rtlCol="0" anchor="ctr" anchorCtr="0">
            <a:normAutofit fontScale="90000"/>
          </a:bodyPr>
          <a:lstStyle/>
          <a:p>
            <a:pPr algn="r">
              <a:lnSpc>
                <a:spcPct val="90000"/>
              </a:lnSpc>
            </a:pPr>
            <a:r>
              <a:rPr lang="en-US" sz="3800" b="1" dirty="0">
                <a:latin typeface="Times New Roman" panose="02020603050405020304" pitchFamily="18" charset="0"/>
                <a:cs typeface="Times New Roman" panose="02020603050405020304" pitchFamily="18" charset="0"/>
              </a:rPr>
              <a:t>LAZDIJŲ RAJONO SAVIVALDYBĖS ASMENS SU NEGALIA GEROVĖS TARYBOS</a:t>
            </a:r>
            <a:br>
              <a:rPr lang="en-US" sz="3800" dirty="0">
                <a:latin typeface="Times New Roman" panose="02020603050405020304" pitchFamily="18" charset="0"/>
                <a:cs typeface="Times New Roman" panose="02020603050405020304" pitchFamily="18" charset="0"/>
              </a:rPr>
            </a:br>
            <a:r>
              <a:rPr lang="en-US" sz="3800" b="1" dirty="0">
                <a:latin typeface="Times New Roman" panose="02020603050405020304" pitchFamily="18" charset="0"/>
                <a:cs typeface="Times New Roman" panose="02020603050405020304" pitchFamily="18" charset="0"/>
              </a:rPr>
              <a:t>2025 M. VEIKLOS ATASKAITA</a:t>
            </a:r>
            <a:br>
              <a:rPr lang="en-US" sz="3800" dirty="0"/>
            </a:br>
            <a:r>
              <a:rPr lang="en-US" sz="3800" b="1" dirty="0"/>
              <a:t> </a:t>
            </a:r>
            <a:br>
              <a:rPr lang="en-US" sz="3800" dirty="0"/>
            </a:br>
            <a:endParaRPr lang="en-US" sz="3800" dirty="0"/>
          </a:p>
        </p:txBody>
      </p:sp>
      <p:sp>
        <p:nvSpPr>
          <p:cNvPr id="3" name="2 paantraštė"/>
          <p:cNvSpPr>
            <a:spLocks noGrp="1"/>
          </p:cNvSpPr>
          <p:nvPr>
            <p:ph type="subTitle" idx="4294967295"/>
          </p:nvPr>
        </p:nvSpPr>
        <p:spPr>
          <a:xfrm>
            <a:off x="7644045" y="832610"/>
            <a:ext cx="4297959" cy="4479852"/>
          </a:xfrm>
        </p:spPr>
        <p:txBody>
          <a:bodyPr vert="horz" lIns="91440" tIns="45720" rIns="91440" bIns="45720" rtlCol="0" anchor="ctr">
            <a:normAutofit/>
          </a:bodyPr>
          <a:lstStyle/>
          <a:p>
            <a:pPr marL="0" indent="0">
              <a:lnSpc>
                <a:spcPct val="90000"/>
              </a:lnSpc>
              <a:buNone/>
            </a:pPr>
            <a:r>
              <a:rPr lang="lt-LT" sz="1200" b="1" cap="all" spc="200" noProof="0" dirty="0">
                <a:solidFill>
                  <a:schemeClr val="tx1">
                    <a:lumMod val="50000"/>
                    <a:lumOff val="50000"/>
                  </a:schemeClr>
                </a:solidFill>
                <a:latin typeface="Times New Roman" panose="02020603050405020304" pitchFamily="18" charset="0"/>
                <a:cs typeface="Times New Roman" panose="02020603050405020304" pitchFamily="18" charset="0"/>
              </a:rPr>
              <a:t>Lazdijų rajono savivaldybės tarybos 2024 m. balandžio 29 d. sprendimu Nr. 5TS-398 „Dėl Lazdijų rajono savivaldybės asmens su negalia gerovės tarybos sudarymo ir jos veiklos nuostatų patvirtinimo“ buvo sudaryta Lazdijų rajono savivaldybės asmens su negalia gerovės taryba  (toliau – Gerovės taryba) iš 7 narių, bei patvirtinti Lazdijų rajono savivaldybės asmens su negalia gerovės tarybos nuostatai.</a:t>
            </a:r>
          </a:p>
        </p:txBody>
      </p:sp>
      <p:sp>
        <p:nvSpPr>
          <p:cNvPr id="22" name="Isosceles Triangle 21">
            <a:extLst>
              <a:ext uri="{FF2B5EF4-FFF2-40B4-BE49-F238E27FC236}">
                <a16:creationId xmlns:a16="http://schemas.microsoft.com/office/drawing/2014/main" id="{D33AAA80-39DC-4020-9BFF-0718F35C7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cxnSp>
        <p:nvCxnSpPr>
          <p:cNvPr id="24" name="Straight Connector 23">
            <a:extLst>
              <a:ext uri="{FF2B5EF4-FFF2-40B4-BE49-F238E27FC236}">
                <a16:creationId xmlns:a16="http://schemas.microsoft.com/office/drawing/2014/main" id="{C9C5D90B-7EE3-4D26-AB7D-A5A3A6E112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639186"/>
            <a:ext cx="0" cy="3200400"/>
          </a:xfrm>
          <a:prstGeom prst="line">
            <a:avLst/>
          </a:prstGeom>
        </p:spPr>
        <p:style>
          <a:lnRef idx="1">
            <a:schemeClr val="accent1"/>
          </a:lnRef>
          <a:fillRef idx="0">
            <a:schemeClr val="accent1"/>
          </a:fillRef>
          <a:effectRef idx="0">
            <a:schemeClr val="accent1"/>
          </a:effectRef>
          <a:fontRef idx="minor">
            <a:schemeClr val="tx1"/>
          </a:fontRef>
        </p:style>
      </p:cxnSp>
      <p:sp>
        <p:nvSpPr>
          <p:cNvPr id="26" name="Isosceles Triangle 25">
            <a:extLst>
              <a:ext uri="{FF2B5EF4-FFF2-40B4-BE49-F238E27FC236}">
                <a16:creationId xmlns:a16="http://schemas.microsoft.com/office/drawing/2014/main" id="{1177F295-741F-4EFF-B0CA-BE69295AD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flipV="1">
            <a:off x="11349404" y="1217756"/>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Tree>
    <p:extLst>
      <p:ext uri="{BB962C8B-B14F-4D97-AF65-F5344CB8AC3E}">
        <p14:creationId xmlns:p14="http://schemas.microsoft.com/office/powerpoint/2010/main" val="247180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pavadinimas"/>
          <p:cNvSpPr>
            <a:spLocks noGrp="1"/>
          </p:cNvSpPr>
          <p:nvPr>
            <p:ph type="title"/>
          </p:nvPr>
        </p:nvSpPr>
        <p:spPr>
          <a:xfrm>
            <a:off x="521207" y="448056"/>
            <a:ext cx="10303811" cy="640080"/>
          </a:xfrm>
        </p:spPr>
        <p:txBody>
          <a:bodyPr rtlCol="0">
            <a:noAutofit/>
          </a:bodyPr>
          <a:lstStyle/>
          <a:p>
            <a:r>
              <a:rPr lang="lt-LT" dirty="0">
                <a:latin typeface="Times New Roman" panose="02020603050405020304" pitchFamily="18" charset="0"/>
                <a:cs typeface="Times New Roman" panose="02020603050405020304" pitchFamily="18" charset="0"/>
              </a:rPr>
              <a:t>2025 METAIS ĮVYKO 3 GEROVĖS TARYBOS POSĖDŽIAI</a:t>
            </a:r>
          </a:p>
        </p:txBody>
      </p:sp>
      <p:sp>
        <p:nvSpPr>
          <p:cNvPr id="6" name="Turinio vietos rezervavimo ženklas 5">
            <a:extLst>
              <a:ext uri="{FF2B5EF4-FFF2-40B4-BE49-F238E27FC236}">
                <a16:creationId xmlns:a16="http://schemas.microsoft.com/office/drawing/2014/main" id="{826EB184-4F22-0B68-B67C-83430DA5312A}"/>
              </a:ext>
            </a:extLst>
          </p:cNvPr>
          <p:cNvSpPr>
            <a:spLocks noGrp="1"/>
          </p:cNvSpPr>
          <p:nvPr>
            <p:ph sz="quarter" idx="10"/>
          </p:nvPr>
        </p:nvSpPr>
        <p:spPr>
          <a:xfrm>
            <a:off x="539496" y="1435607"/>
            <a:ext cx="3422904" cy="3164101"/>
          </a:xfrm>
        </p:spPr>
        <p:txBody>
          <a:bodyPr>
            <a:normAutofit/>
          </a:bodyPr>
          <a:lstStyle/>
          <a:p>
            <a:r>
              <a:rPr lang="lt-LT" sz="2800" dirty="0">
                <a:latin typeface="Times New Roman" panose="02020603050405020304" pitchFamily="18" charset="0"/>
                <a:cs typeface="Times New Roman" panose="02020603050405020304" pitchFamily="18" charset="0"/>
              </a:rPr>
              <a:t>1. 2025-04-08</a:t>
            </a:r>
          </a:p>
          <a:p>
            <a:r>
              <a:rPr lang="lt-LT" sz="2800" dirty="0">
                <a:latin typeface="Times New Roman" panose="02020603050405020304" pitchFamily="18" charset="0"/>
                <a:cs typeface="Times New Roman" panose="02020603050405020304" pitchFamily="18" charset="0"/>
              </a:rPr>
              <a:t>2. 2025-10-02</a:t>
            </a:r>
          </a:p>
          <a:p>
            <a:r>
              <a:rPr lang="lt-LT" sz="2800" dirty="0">
                <a:latin typeface="Times New Roman" panose="02020603050405020304" pitchFamily="18" charset="0"/>
                <a:cs typeface="Times New Roman" panose="02020603050405020304" pitchFamily="18" charset="0"/>
              </a:rPr>
              <a:t>3. 2025-12-16</a:t>
            </a:r>
          </a:p>
        </p:txBody>
      </p:sp>
      <p:sp>
        <p:nvSpPr>
          <p:cNvPr id="38" name="17 turinio vietos rezervavimo ženklas"/>
          <p:cNvSpPr txBox="1">
            <a:spLocks/>
          </p:cNvSpPr>
          <p:nvPr/>
        </p:nvSpPr>
        <p:spPr>
          <a:xfrm>
            <a:off x="541609" y="1524708"/>
            <a:ext cx="10560499"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lt-LT"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4576161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C9C184F-9125-2A4D-D135-793FC3E7E76A}"/>
              </a:ext>
            </a:extLst>
          </p:cNvPr>
          <p:cNvSpPr>
            <a:spLocks noGrp="1"/>
          </p:cNvSpPr>
          <p:nvPr>
            <p:ph type="title"/>
          </p:nvPr>
        </p:nvSpPr>
        <p:spPr>
          <a:xfrm>
            <a:off x="2173625" y="360218"/>
            <a:ext cx="8596668" cy="1320800"/>
          </a:xfrm>
        </p:spPr>
        <p:txBody>
          <a:bodyPr/>
          <a:lstStyle/>
          <a:p>
            <a:r>
              <a:rPr lang="lt-LT" dirty="0">
                <a:latin typeface="Times New Roman" panose="02020603050405020304" pitchFamily="18" charset="0"/>
                <a:cs typeface="Times New Roman" panose="02020603050405020304" pitchFamily="18" charset="0"/>
              </a:rPr>
              <a:t>2025-04-08 posėdyje</a:t>
            </a:r>
          </a:p>
        </p:txBody>
      </p:sp>
      <p:sp>
        <p:nvSpPr>
          <p:cNvPr id="3" name="Teksto vietos rezervavimo ženklas 2">
            <a:extLst>
              <a:ext uri="{FF2B5EF4-FFF2-40B4-BE49-F238E27FC236}">
                <a16:creationId xmlns:a16="http://schemas.microsoft.com/office/drawing/2014/main" id="{E24E314E-0FC3-4974-73CC-029A7651FAD5}"/>
              </a:ext>
            </a:extLst>
          </p:cNvPr>
          <p:cNvSpPr>
            <a:spLocks noGrp="1"/>
          </p:cNvSpPr>
          <p:nvPr>
            <p:ph type="body" idx="1"/>
          </p:nvPr>
        </p:nvSpPr>
        <p:spPr/>
        <p:txBody>
          <a:bodyPr/>
          <a:lstStyle/>
          <a:p>
            <a:r>
              <a:rPr lang="lt-LT" dirty="0">
                <a:latin typeface="Times New Roman" panose="02020603050405020304" pitchFamily="18" charset="0"/>
                <a:cs typeface="Times New Roman" panose="02020603050405020304" pitchFamily="18" charset="0"/>
              </a:rPr>
              <a:t>Svarstyti</a:t>
            </a:r>
            <a:r>
              <a:rPr lang="lt-LT" dirty="0"/>
              <a:t> </a:t>
            </a:r>
            <a:r>
              <a:rPr lang="lt-LT" dirty="0">
                <a:latin typeface="Times New Roman" panose="02020603050405020304" pitchFamily="18" charset="0"/>
                <a:cs typeface="Times New Roman" panose="02020603050405020304" pitchFamily="18" charset="0"/>
              </a:rPr>
              <a:t>klausimai</a:t>
            </a:r>
          </a:p>
        </p:txBody>
      </p:sp>
      <p:sp>
        <p:nvSpPr>
          <p:cNvPr id="4" name="Turinio vietos rezervavimo ženklas 3">
            <a:extLst>
              <a:ext uri="{FF2B5EF4-FFF2-40B4-BE49-F238E27FC236}">
                <a16:creationId xmlns:a16="http://schemas.microsoft.com/office/drawing/2014/main" id="{ACDC92E4-C8A6-46BD-B751-630DF086F014}"/>
              </a:ext>
            </a:extLst>
          </p:cNvPr>
          <p:cNvSpPr>
            <a:spLocks noGrp="1"/>
          </p:cNvSpPr>
          <p:nvPr>
            <p:ph sz="half" idx="2"/>
          </p:nvPr>
        </p:nvSpPr>
        <p:spPr/>
        <p:txBody>
          <a:bodyPr>
            <a:normAutofit lnSpcReduction="10000"/>
          </a:bodyPr>
          <a:lstStyle/>
          <a:p>
            <a:r>
              <a:rPr lang="lt-LT" dirty="0">
                <a:latin typeface="Times New Roman" panose="02020603050405020304" pitchFamily="18" charset="0"/>
                <a:cs typeface="Times New Roman" panose="02020603050405020304" pitchFamily="18" charset="0"/>
              </a:rPr>
              <a:t>Lazdijų rajono savivaldybės Asmenų su negalia gerovės tarybos komisijos 2025 metų veiklos plano pristatymas</a:t>
            </a:r>
          </a:p>
          <a:p>
            <a:r>
              <a:rPr lang="lt-LT" dirty="0">
                <a:latin typeface="Times New Roman" panose="02020603050405020304" pitchFamily="18" charset="0"/>
                <a:cs typeface="Times New Roman" panose="02020603050405020304" pitchFamily="18" charset="0"/>
              </a:rPr>
              <a:t>Siūlomo organizuoti renginio, skirto Lazdijų rajono savivaldybės asmenims su negalia vizija</a:t>
            </a:r>
          </a:p>
        </p:txBody>
      </p:sp>
      <p:sp>
        <p:nvSpPr>
          <p:cNvPr id="5" name="Teksto vietos rezervavimo ženklas 4">
            <a:extLst>
              <a:ext uri="{FF2B5EF4-FFF2-40B4-BE49-F238E27FC236}">
                <a16:creationId xmlns:a16="http://schemas.microsoft.com/office/drawing/2014/main" id="{12814532-A381-DA66-9617-02AD8FB8DBBE}"/>
              </a:ext>
            </a:extLst>
          </p:cNvPr>
          <p:cNvSpPr>
            <a:spLocks noGrp="1"/>
          </p:cNvSpPr>
          <p:nvPr>
            <p:ph type="body" sz="quarter" idx="3"/>
          </p:nvPr>
        </p:nvSpPr>
        <p:spPr/>
        <p:txBody>
          <a:bodyPr/>
          <a:lstStyle/>
          <a:p>
            <a:r>
              <a:rPr lang="lt-LT" dirty="0">
                <a:latin typeface="Times New Roman" panose="02020603050405020304" pitchFamily="18" charset="0"/>
                <a:cs typeface="Times New Roman" panose="02020603050405020304" pitchFamily="18" charset="0"/>
              </a:rPr>
              <a:t>Nutarta</a:t>
            </a:r>
            <a:r>
              <a:rPr lang="lt-LT" dirty="0"/>
              <a:t>, </a:t>
            </a:r>
            <a:r>
              <a:rPr lang="lt-LT" dirty="0">
                <a:latin typeface="Times New Roman" panose="02020603050405020304" pitchFamily="18" charset="0"/>
                <a:cs typeface="Times New Roman" panose="02020603050405020304" pitchFamily="18" charset="0"/>
              </a:rPr>
              <a:t>įgyvendinta</a:t>
            </a:r>
          </a:p>
        </p:txBody>
      </p:sp>
      <p:sp>
        <p:nvSpPr>
          <p:cNvPr id="6" name="Turinio vietos rezervavimo ženklas 5">
            <a:extLst>
              <a:ext uri="{FF2B5EF4-FFF2-40B4-BE49-F238E27FC236}">
                <a16:creationId xmlns:a16="http://schemas.microsoft.com/office/drawing/2014/main" id="{596F18ED-DA38-2CBD-94A1-A3FDFF6F44DE}"/>
              </a:ext>
            </a:extLst>
          </p:cNvPr>
          <p:cNvSpPr>
            <a:spLocks noGrp="1"/>
          </p:cNvSpPr>
          <p:nvPr>
            <p:ph sz="quarter" idx="4"/>
          </p:nvPr>
        </p:nvSpPr>
        <p:spPr/>
        <p:txBody>
          <a:bodyPr>
            <a:normAutofit lnSpcReduction="10000"/>
          </a:bodyPr>
          <a:lstStyle/>
          <a:p>
            <a:r>
              <a:rPr lang="lt-LT" b="1" dirty="0">
                <a:latin typeface="Times New Roman" panose="02020603050405020304" pitchFamily="18" charset="0"/>
                <a:cs typeface="Times New Roman" panose="02020603050405020304" pitchFamily="18" charset="0"/>
              </a:rPr>
              <a:t>Pritarta</a:t>
            </a:r>
            <a:r>
              <a:rPr lang="lt-LT" dirty="0">
                <a:latin typeface="Times New Roman" panose="02020603050405020304" pitchFamily="18" charset="0"/>
                <a:cs typeface="Times New Roman" panose="02020603050405020304" pitchFamily="18" charset="0"/>
              </a:rPr>
              <a:t> Lazdijų rajono savivaldybės Asmenų su negalia gerovės tarybos 2025 m. veiklos planui.</a:t>
            </a:r>
          </a:p>
          <a:p>
            <a:r>
              <a:rPr lang="lt-LT" dirty="0">
                <a:latin typeface="Times New Roman" panose="02020603050405020304" pitchFamily="18" charset="0"/>
                <a:cs typeface="Times New Roman" panose="02020603050405020304" pitchFamily="18" charset="0"/>
              </a:rPr>
              <a:t>Asmenų su negalia organizacijas atstovaujančios organizacijos išsakė savo pozicijas, kad suplanuoti renginiai jų organizacijose.</a:t>
            </a:r>
          </a:p>
          <a:p>
            <a:r>
              <a:rPr lang="lt-LT" b="1" dirty="0">
                <a:latin typeface="Times New Roman" panose="02020603050405020304" pitchFamily="18" charset="0"/>
                <a:cs typeface="Times New Roman" panose="02020603050405020304" pitchFamily="18" charset="0"/>
              </a:rPr>
              <a:t>NUTARTA</a:t>
            </a:r>
            <a:r>
              <a:rPr lang="lt-LT" dirty="0">
                <a:latin typeface="Times New Roman" panose="02020603050405020304" pitchFamily="18" charset="0"/>
                <a:cs typeface="Times New Roman" panose="02020603050405020304" pitchFamily="18" charset="0"/>
              </a:rPr>
              <a:t>. Bendro renginio neorganizuoti, o pagal galimybes dalyvauti atstovams atskiruose renginiuose.</a:t>
            </a:r>
          </a:p>
          <a:p>
            <a:endParaRPr lang="lt-LT" dirty="0"/>
          </a:p>
        </p:txBody>
      </p:sp>
    </p:spTree>
    <p:extLst>
      <p:ext uri="{BB962C8B-B14F-4D97-AF65-F5344CB8AC3E}">
        <p14:creationId xmlns:p14="http://schemas.microsoft.com/office/powerpoint/2010/main" val="4107940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0849792-F2BB-2FF9-FF9D-1F8D1C8EB99B}"/>
              </a:ext>
            </a:extLst>
          </p:cNvPr>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2025-04-08</a:t>
            </a:r>
            <a:r>
              <a:rPr lang="lt-LT" dirty="0"/>
              <a:t> posėdyje</a:t>
            </a:r>
          </a:p>
        </p:txBody>
      </p:sp>
      <p:sp>
        <p:nvSpPr>
          <p:cNvPr id="3" name="Teksto vietos rezervavimo ženklas 2">
            <a:extLst>
              <a:ext uri="{FF2B5EF4-FFF2-40B4-BE49-F238E27FC236}">
                <a16:creationId xmlns:a16="http://schemas.microsoft.com/office/drawing/2014/main" id="{41E5FE16-2ECF-06A5-C79A-3FFE11BE08E4}"/>
              </a:ext>
            </a:extLst>
          </p:cNvPr>
          <p:cNvSpPr>
            <a:spLocks noGrp="1"/>
          </p:cNvSpPr>
          <p:nvPr>
            <p:ph type="body" idx="1"/>
          </p:nvPr>
        </p:nvSpPr>
        <p:spPr/>
        <p:txBody>
          <a:bodyPr/>
          <a:lstStyle/>
          <a:p>
            <a:r>
              <a:rPr lang="lt-LT" dirty="0">
                <a:latin typeface="Times New Roman" panose="02020603050405020304" pitchFamily="18" charset="0"/>
                <a:cs typeface="Times New Roman" panose="02020603050405020304" pitchFamily="18" charset="0"/>
              </a:rPr>
              <a:t>Svarstyti</a:t>
            </a:r>
            <a:r>
              <a:rPr lang="lt-LT" dirty="0"/>
              <a:t> </a:t>
            </a:r>
            <a:r>
              <a:rPr lang="lt-LT" dirty="0">
                <a:latin typeface="Times New Roman" panose="02020603050405020304" pitchFamily="18" charset="0"/>
                <a:cs typeface="Times New Roman" panose="02020603050405020304" pitchFamily="18" charset="0"/>
              </a:rPr>
              <a:t>klausimai</a:t>
            </a:r>
          </a:p>
        </p:txBody>
      </p:sp>
      <p:sp>
        <p:nvSpPr>
          <p:cNvPr id="4" name="Turinio vietos rezervavimo ženklas 3">
            <a:extLst>
              <a:ext uri="{FF2B5EF4-FFF2-40B4-BE49-F238E27FC236}">
                <a16:creationId xmlns:a16="http://schemas.microsoft.com/office/drawing/2014/main" id="{7FAF5C61-E486-A5D9-7392-565DA7259CE7}"/>
              </a:ext>
            </a:extLst>
          </p:cNvPr>
          <p:cNvSpPr>
            <a:spLocks noGrp="1"/>
          </p:cNvSpPr>
          <p:nvPr>
            <p:ph sz="half" idx="2"/>
          </p:nvPr>
        </p:nvSpPr>
        <p:spPr>
          <a:xfrm>
            <a:off x="675745" y="2838845"/>
            <a:ext cx="4185623" cy="3304117"/>
          </a:xfrm>
        </p:spPr>
        <p:txBody>
          <a:bodyPr>
            <a:normAutofit lnSpcReduction="10000"/>
          </a:bodyPr>
          <a:lstStyle/>
          <a:p>
            <a:r>
              <a:rPr lang="lt-LT" dirty="0">
                <a:latin typeface="Times New Roman" panose="02020603050405020304" pitchFamily="18" charset="0"/>
                <a:cs typeface="Times New Roman" panose="02020603050405020304" pitchFamily="18" charset="0"/>
              </a:rPr>
              <a:t>Atkreiptas dėmesys dėl galimybės naudotis mobiliuoju laiptų </a:t>
            </a:r>
            <a:r>
              <a:rPr lang="lt-LT" dirty="0" err="1">
                <a:latin typeface="Times New Roman" panose="02020603050405020304" pitchFamily="18" charset="0"/>
                <a:cs typeface="Times New Roman" panose="02020603050405020304" pitchFamily="18" charset="0"/>
              </a:rPr>
              <a:t>kopikliu</a:t>
            </a:r>
            <a:r>
              <a:rPr lang="lt-LT" dirty="0">
                <a:latin typeface="Times New Roman" panose="02020603050405020304" pitchFamily="18" charset="0"/>
                <a:cs typeface="Times New Roman" panose="02020603050405020304" pitchFamily="18" charset="0"/>
              </a:rPr>
              <a:t> asmenims su negalia, kuris palengvintų vienišų judėjimo negalią turinčių asmenų pervežimą iš namų į gydymo įstaigą. </a:t>
            </a:r>
          </a:p>
          <a:p>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Iškeltas klausimas dėl UAB „Lazdijų sveikatos centras</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 stovėjimo aikštelėje esančio draudžiamojo kelio ženklo. </a:t>
            </a:r>
          </a:p>
          <a:p>
            <a:endParaRPr lang="lt-LT" dirty="0"/>
          </a:p>
          <a:p>
            <a:endParaRPr lang="lt-LT" dirty="0"/>
          </a:p>
          <a:p>
            <a:endParaRPr lang="lt-LT" dirty="0"/>
          </a:p>
          <a:p>
            <a:endParaRPr lang="lt-LT" dirty="0"/>
          </a:p>
        </p:txBody>
      </p:sp>
      <p:sp>
        <p:nvSpPr>
          <p:cNvPr id="5" name="Teksto vietos rezervavimo ženklas 4">
            <a:extLst>
              <a:ext uri="{FF2B5EF4-FFF2-40B4-BE49-F238E27FC236}">
                <a16:creationId xmlns:a16="http://schemas.microsoft.com/office/drawing/2014/main" id="{CA445B46-1916-6D90-5530-D3DBC291E40F}"/>
              </a:ext>
            </a:extLst>
          </p:cNvPr>
          <p:cNvSpPr>
            <a:spLocks noGrp="1"/>
          </p:cNvSpPr>
          <p:nvPr>
            <p:ph type="body" sz="quarter" idx="3"/>
          </p:nvPr>
        </p:nvSpPr>
        <p:spPr/>
        <p:txBody>
          <a:bodyPr/>
          <a:lstStyle/>
          <a:p>
            <a:r>
              <a:rPr lang="lt-LT" dirty="0">
                <a:latin typeface="Times New Roman" panose="02020603050405020304" pitchFamily="18" charset="0"/>
                <a:cs typeface="Times New Roman" panose="02020603050405020304" pitchFamily="18" charset="0"/>
              </a:rPr>
              <a:t>Nutarta</a:t>
            </a:r>
            <a:r>
              <a:rPr lang="lt-LT" dirty="0"/>
              <a:t>, </a:t>
            </a:r>
            <a:r>
              <a:rPr lang="lt-LT" dirty="0">
                <a:latin typeface="Times New Roman" panose="02020603050405020304" pitchFamily="18" charset="0"/>
                <a:cs typeface="Times New Roman" panose="02020603050405020304" pitchFamily="18" charset="0"/>
              </a:rPr>
              <a:t>įgyvendinta</a:t>
            </a:r>
          </a:p>
        </p:txBody>
      </p:sp>
      <p:sp>
        <p:nvSpPr>
          <p:cNvPr id="6" name="Turinio vietos rezervavimo ženklas 5">
            <a:extLst>
              <a:ext uri="{FF2B5EF4-FFF2-40B4-BE49-F238E27FC236}">
                <a16:creationId xmlns:a16="http://schemas.microsoft.com/office/drawing/2014/main" id="{6E213C74-462C-7B62-04A0-D1C7284F9FC7}"/>
              </a:ext>
            </a:extLst>
          </p:cNvPr>
          <p:cNvSpPr>
            <a:spLocks noGrp="1"/>
          </p:cNvSpPr>
          <p:nvPr>
            <p:ph sz="quarter" idx="4"/>
          </p:nvPr>
        </p:nvSpPr>
        <p:spPr>
          <a:xfrm>
            <a:off x="5088384" y="2737245"/>
            <a:ext cx="6549434" cy="3304117"/>
          </a:xfrm>
        </p:spPr>
        <p:txBody>
          <a:bodyPr>
            <a:normAutofit lnSpcReduction="10000"/>
          </a:bodyPr>
          <a:lstStyle/>
          <a:p>
            <a:r>
              <a:rPr lang="lt-LT" dirty="0">
                <a:latin typeface="Times New Roman" panose="02020603050405020304" pitchFamily="18" charset="0"/>
                <a:cs typeface="Times New Roman" panose="02020603050405020304" pitchFamily="18" charset="0"/>
              </a:rPr>
              <a:t>VšĮ Socialinių paslaugų centras pateikė žodinę informaciją, kad transporto paslauga teikiama be asistento pagalbos, todėl esant poreikiui (dėl negalinčio judėti ir (ar) turinčio didelį svorį asmens transportavimo) reikiamą pagalbą suteikia Priešgaisrinės apsaugos ir gelbėjimo departamento prie Vidaus reikalų ministerijos Vilniaus priešgaisrinės gelbėjimo tarnybos Lazdijų priešgaisrinė gelbėjimo tarnyba. </a:t>
            </a:r>
          </a:p>
          <a:p>
            <a:r>
              <a:rPr lang="lt-LT" dirty="0">
                <a:latin typeface="Times New Roman" panose="02020603050405020304" pitchFamily="18" charset="0"/>
                <a:cs typeface="Times New Roman" panose="02020603050405020304" pitchFamily="18" charset="0"/>
              </a:rPr>
              <a:t>Ši informacija perduota ir Greitosios medicinos pagalbos tarnybai. </a:t>
            </a:r>
          </a:p>
          <a:p>
            <a:r>
              <a:rPr lang="lt-LT" dirty="0">
                <a:latin typeface="Times New Roman" panose="02020603050405020304" pitchFamily="18" charset="0"/>
                <a:cs typeface="Times New Roman" panose="02020603050405020304" pitchFamily="18" charset="0"/>
              </a:rPr>
              <a:t>Klausimas išspręstas</a:t>
            </a:r>
          </a:p>
        </p:txBody>
      </p:sp>
    </p:spTree>
    <p:extLst>
      <p:ext uri="{BB962C8B-B14F-4D97-AF65-F5344CB8AC3E}">
        <p14:creationId xmlns:p14="http://schemas.microsoft.com/office/powerpoint/2010/main" val="3882641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FA62BF8-61C3-C85A-A9CC-638BCCABE36C}"/>
              </a:ext>
            </a:extLst>
          </p:cNvPr>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2025-04-08 posėdyje</a:t>
            </a:r>
          </a:p>
        </p:txBody>
      </p:sp>
      <p:sp>
        <p:nvSpPr>
          <p:cNvPr id="3" name="Teksto vietos rezervavimo ženklas 2">
            <a:extLst>
              <a:ext uri="{FF2B5EF4-FFF2-40B4-BE49-F238E27FC236}">
                <a16:creationId xmlns:a16="http://schemas.microsoft.com/office/drawing/2014/main" id="{5B7A870F-F658-D802-7BCD-5A0220D096D4}"/>
              </a:ext>
            </a:extLst>
          </p:cNvPr>
          <p:cNvSpPr>
            <a:spLocks noGrp="1"/>
          </p:cNvSpPr>
          <p:nvPr>
            <p:ph type="body" idx="1"/>
          </p:nvPr>
        </p:nvSpPr>
        <p:spPr/>
        <p:txBody>
          <a:bodyPr/>
          <a:lstStyle/>
          <a:p>
            <a:r>
              <a:rPr lang="lt-LT" dirty="0">
                <a:latin typeface="Times New Roman" panose="02020603050405020304" pitchFamily="18" charset="0"/>
                <a:cs typeface="Times New Roman" panose="02020603050405020304" pitchFamily="18" charset="0"/>
              </a:rPr>
              <a:t>Svarstyti klausimai</a:t>
            </a:r>
            <a:r>
              <a:rPr lang="lt-LT" dirty="0"/>
              <a:t>	</a:t>
            </a:r>
          </a:p>
        </p:txBody>
      </p:sp>
      <p:sp>
        <p:nvSpPr>
          <p:cNvPr id="4" name="Turinio vietos rezervavimo ženklas 3">
            <a:extLst>
              <a:ext uri="{FF2B5EF4-FFF2-40B4-BE49-F238E27FC236}">
                <a16:creationId xmlns:a16="http://schemas.microsoft.com/office/drawing/2014/main" id="{95BDFAB5-B0FD-ECBF-1834-F70425E2E552}"/>
              </a:ext>
            </a:extLst>
          </p:cNvPr>
          <p:cNvSpPr>
            <a:spLocks noGrp="1"/>
          </p:cNvSpPr>
          <p:nvPr>
            <p:ph sz="half" idx="2"/>
          </p:nvPr>
        </p:nvSpPr>
        <p:spPr/>
        <p:txBody>
          <a:bodyPr>
            <a:normAutofit fontScale="85000" lnSpcReduction="10000"/>
          </a:bodyPr>
          <a:lstStyle/>
          <a:p>
            <a:r>
              <a:rPr lang="lt-LT" dirty="0">
                <a:latin typeface="Times New Roman" panose="02020603050405020304" pitchFamily="18" charset="0"/>
                <a:cs typeface="Times New Roman" panose="02020603050405020304" pitchFamily="18" charset="0"/>
              </a:rPr>
              <a:t>Kiti aktualūs klausimai</a:t>
            </a:r>
          </a:p>
        </p:txBody>
      </p:sp>
      <p:sp>
        <p:nvSpPr>
          <p:cNvPr id="5" name="Teksto vietos rezervavimo ženklas 4">
            <a:extLst>
              <a:ext uri="{FF2B5EF4-FFF2-40B4-BE49-F238E27FC236}">
                <a16:creationId xmlns:a16="http://schemas.microsoft.com/office/drawing/2014/main" id="{09A66972-18A5-CD7F-BE1E-11E8781F2C8D}"/>
              </a:ext>
            </a:extLst>
          </p:cNvPr>
          <p:cNvSpPr>
            <a:spLocks noGrp="1"/>
          </p:cNvSpPr>
          <p:nvPr>
            <p:ph type="body" sz="quarter" idx="3"/>
          </p:nvPr>
        </p:nvSpPr>
        <p:spPr/>
        <p:txBody>
          <a:bodyPr/>
          <a:lstStyle/>
          <a:p>
            <a:r>
              <a:rPr lang="lt-LT" dirty="0">
                <a:latin typeface="Times New Roman" panose="02020603050405020304" pitchFamily="18" charset="0"/>
                <a:cs typeface="Times New Roman" panose="02020603050405020304" pitchFamily="18" charset="0"/>
              </a:rPr>
              <a:t>Nutarta, įgyvendinta</a:t>
            </a:r>
          </a:p>
        </p:txBody>
      </p:sp>
      <p:sp>
        <p:nvSpPr>
          <p:cNvPr id="6" name="Turinio vietos rezervavimo ženklas 5">
            <a:extLst>
              <a:ext uri="{FF2B5EF4-FFF2-40B4-BE49-F238E27FC236}">
                <a16:creationId xmlns:a16="http://schemas.microsoft.com/office/drawing/2014/main" id="{E2952469-1AC1-5A9D-B6D6-A2D27BBDEAB5}"/>
              </a:ext>
            </a:extLst>
          </p:cNvPr>
          <p:cNvSpPr>
            <a:spLocks noGrp="1"/>
          </p:cNvSpPr>
          <p:nvPr>
            <p:ph sz="quarter" idx="4"/>
          </p:nvPr>
        </p:nvSpPr>
        <p:spPr>
          <a:xfrm>
            <a:off x="5088384" y="2737245"/>
            <a:ext cx="6263107" cy="3304117"/>
          </a:xfrm>
        </p:spPr>
        <p:txBody>
          <a:bodyPr>
            <a:normAutofit fontScale="85000" lnSpcReduction="10000"/>
          </a:bodyPr>
          <a:lstStyle/>
          <a:p>
            <a:r>
              <a:rPr lang="lt-LT" dirty="0">
                <a:latin typeface="Times New Roman" panose="02020603050405020304" pitchFamily="18" charset="0"/>
                <a:cs typeface="Times New Roman" panose="02020603050405020304" pitchFamily="18" charset="0"/>
              </a:rPr>
              <a:t>Pristatyti teisės aktų reikalavimai dėl įstaigų pastatų, informacijos, interneto svetainių prieinamumo asmenims su negalia. Atkreiptas dėmesys, kad duomenis apie pastatų prieinamumą būtina registruoti Statinių prieinamumo neįgaliesiems stebėsenos ir kontrolės (STASIS) sistemoje. Įstaigų vadovai informuoti, kad  reikalinga pritaikyti įstaigų aplinką ir pastatus asmenims su negalia atsižvelgiant į teisės aktų reikalavimus. </a:t>
            </a:r>
          </a:p>
          <a:p>
            <a:r>
              <a:rPr lang="lt-LT" dirty="0">
                <a:latin typeface="Times New Roman" panose="02020603050405020304" pitchFamily="18" charset="0"/>
                <a:cs typeface="Times New Roman" panose="02020603050405020304" pitchFamily="18" charset="0"/>
              </a:rPr>
              <a:t>2025-10-01 </a:t>
            </a:r>
            <a:r>
              <a:rPr lang="lt-LT" u="sng" dirty="0">
                <a:latin typeface="Times New Roman" panose="02020603050405020304" pitchFamily="18" charset="0"/>
                <a:cs typeface="Times New Roman" panose="02020603050405020304" pitchFamily="18" charset="0"/>
                <a:hlinkClick r:id="rId2"/>
              </a:rPr>
              <a:t>www.lazdijai.lt</a:t>
            </a:r>
            <a:r>
              <a:rPr lang="lt-LT" dirty="0">
                <a:latin typeface="Times New Roman" panose="02020603050405020304" pitchFamily="18" charset="0"/>
                <a:cs typeface="Times New Roman" panose="02020603050405020304" pitchFamily="18" charset="0"/>
              </a:rPr>
              <a:t> paviešintas straipsnis apie informacinę sistemą STASIS.</a:t>
            </a:r>
          </a:p>
          <a:p>
            <a:r>
              <a:rPr lang="lt-LT" dirty="0">
                <a:latin typeface="Times New Roman" panose="02020603050405020304" pitchFamily="18" charset="0"/>
                <a:cs typeface="Times New Roman" panose="02020603050405020304" pitchFamily="18" charset="0"/>
              </a:rPr>
              <a:t>Iki 2025-12-31 duomenys apie pastatų prieinamumą Statinių prieinamumo neįgaliesiems stebėsenos ir kontrolės (STASIS) sistemoje turi būti </a:t>
            </a:r>
            <a:r>
              <a:rPr lang="lt-LT" b="1" dirty="0">
                <a:latin typeface="Times New Roman" panose="02020603050405020304" pitchFamily="18" charset="0"/>
                <a:cs typeface="Times New Roman" panose="02020603050405020304" pitchFamily="18" charset="0"/>
              </a:rPr>
              <a:t>įregistruoti. </a:t>
            </a:r>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Įstaigų aplinkos ir pastatų pritaikymas asmenims su negalia bus vertinamas 2026 m. I pusmetyje</a:t>
            </a:r>
          </a:p>
        </p:txBody>
      </p:sp>
    </p:spTree>
    <p:extLst>
      <p:ext uri="{BB962C8B-B14F-4D97-AF65-F5344CB8AC3E}">
        <p14:creationId xmlns:p14="http://schemas.microsoft.com/office/powerpoint/2010/main" val="2612221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2B6EA86-A2BA-6E7D-5CA2-18CF6B230A01}"/>
              </a:ext>
            </a:extLst>
          </p:cNvPr>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2025-10-02 posėdyje</a:t>
            </a:r>
          </a:p>
        </p:txBody>
      </p:sp>
      <p:sp>
        <p:nvSpPr>
          <p:cNvPr id="3" name="Teksto vietos rezervavimo ženklas 2">
            <a:extLst>
              <a:ext uri="{FF2B5EF4-FFF2-40B4-BE49-F238E27FC236}">
                <a16:creationId xmlns:a16="http://schemas.microsoft.com/office/drawing/2014/main" id="{79848925-D06D-EEAF-9353-8A49E41BD878}"/>
              </a:ext>
            </a:extLst>
          </p:cNvPr>
          <p:cNvSpPr>
            <a:spLocks noGrp="1"/>
          </p:cNvSpPr>
          <p:nvPr>
            <p:ph type="body" idx="1"/>
          </p:nvPr>
        </p:nvSpPr>
        <p:spPr/>
        <p:txBody>
          <a:bodyPr/>
          <a:lstStyle/>
          <a:p>
            <a:r>
              <a:rPr lang="lt-LT" dirty="0">
                <a:latin typeface="Times New Roman" panose="02020603050405020304" pitchFamily="18" charset="0"/>
                <a:cs typeface="Times New Roman" panose="02020603050405020304" pitchFamily="18" charset="0"/>
              </a:rPr>
              <a:t>Svarstyti klausimai</a:t>
            </a:r>
          </a:p>
        </p:txBody>
      </p:sp>
      <p:sp>
        <p:nvSpPr>
          <p:cNvPr id="4" name="Turinio vietos rezervavimo ženklas 3">
            <a:extLst>
              <a:ext uri="{FF2B5EF4-FFF2-40B4-BE49-F238E27FC236}">
                <a16:creationId xmlns:a16="http://schemas.microsoft.com/office/drawing/2014/main" id="{D08FB213-A393-5508-36BF-14F7BA2E60E9}"/>
              </a:ext>
            </a:extLst>
          </p:cNvPr>
          <p:cNvSpPr>
            <a:spLocks noGrp="1"/>
          </p:cNvSpPr>
          <p:nvPr>
            <p:ph sz="half" idx="2"/>
          </p:nvPr>
        </p:nvSpPr>
        <p:spPr/>
        <p:txBody>
          <a:bodyPr>
            <a:normAutofit fontScale="92500" lnSpcReduction="10000"/>
          </a:bodyPr>
          <a:lstStyle/>
          <a:p>
            <a:r>
              <a:rPr lang="lt-LT" dirty="0">
                <a:latin typeface="Times New Roman" panose="02020603050405020304" pitchFamily="18" charset="0"/>
                <a:cs typeface="Times New Roman" panose="02020603050405020304" pitchFamily="18" charset="0"/>
              </a:rPr>
              <a:t>Dėl Lazdijų rajono savivaldybės seniūnijų ir lankomiausių įstaigų pastatų ir aplinkos pritaikymo asmenims su negalia- vykdytos apklausos „Aplinkos pritaikymas asmenims su negalia Lazdijų rajone“ rezultatų pristatymas ir aptarimas</a:t>
            </a:r>
          </a:p>
        </p:txBody>
      </p:sp>
      <p:sp>
        <p:nvSpPr>
          <p:cNvPr id="5" name="Teksto vietos rezervavimo ženklas 4">
            <a:extLst>
              <a:ext uri="{FF2B5EF4-FFF2-40B4-BE49-F238E27FC236}">
                <a16:creationId xmlns:a16="http://schemas.microsoft.com/office/drawing/2014/main" id="{4E3C99A6-1581-2C87-7A03-24B76FAD5150}"/>
              </a:ext>
            </a:extLst>
          </p:cNvPr>
          <p:cNvSpPr>
            <a:spLocks noGrp="1"/>
          </p:cNvSpPr>
          <p:nvPr>
            <p:ph type="body" sz="quarter" idx="3"/>
          </p:nvPr>
        </p:nvSpPr>
        <p:spPr/>
        <p:txBody>
          <a:bodyPr/>
          <a:lstStyle/>
          <a:p>
            <a:r>
              <a:rPr lang="lt-LT" dirty="0">
                <a:latin typeface="Times New Roman" panose="02020603050405020304" pitchFamily="18" charset="0"/>
                <a:cs typeface="Times New Roman" panose="02020603050405020304" pitchFamily="18" charset="0"/>
              </a:rPr>
              <a:t>Nutarta, įgyvendinta</a:t>
            </a:r>
          </a:p>
        </p:txBody>
      </p:sp>
      <p:sp>
        <p:nvSpPr>
          <p:cNvPr id="6" name="Turinio vietos rezervavimo ženklas 5">
            <a:extLst>
              <a:ext uri="{FF2B5EF4-FFF2-40B4-BE49-F238E27FC236}">
                <a16:creationId xmlns:a16="http://schemas.microsoft.com/office/drawing/2014/main" id="{2488F975-4D13-2044-D3E7-449F70DF69B2}"/>
              </a:ext>
            </a:extLst>
          </p:cNvPr>
          <p:cNvSpPr>
            <a:spLocks noGrp="1"/>
          </p:cNvSpPr>
          <p:nvPr>
            <p:ph sz="quarter" idx="4"/>
          </p:nvPr>
        </p:nvSpPr>
        <p:spPr>
          <a:xfrm>
            <a:off x="5088384" y="2737245"/>
            <a:ext cx="6300052" cy="3304117"/>
          </a:xfrm>
        </p:spPr>
        <p:txBody>
          <a:bodyPr>
            <a:normAutofit fontScale="92500" lnSpcReduction="10000"/>
          </a:bodyPr>
          <a:lstStyle/>
          <a:p>
            <a:r>
              <a:rPr lang="lt-LT" dirty="0">
                <a:latin typeface="Times New Roman" panose="02020603050405020304" pitchFamily="18" charset="0"/>
                <a:cs typeface="Times New Roman" panose="02020603050405020304" pitchFamily="18" charset="0"/>
              </a:rPr>
              <a:t>Susipažinta su pristatymu.</a:t>
            </a:r>
          </a:p>
          <a:p>
            <a:r>
              <a:rPr lang="lt-LT" dirty="0">
                <a:latin typeface="Times New Roman" panose="02020603050405020304" pitchFamily="18" charset="0"/>
                <a:cs typeface="Times New Roman" panose="02020603050405020304" pitchFamily="18" charset="0"/>
              </a:rPr>
              <a:t>Nutarta raštiškai kreiptis į Lazdijų rajono savivaldybėje veikiančias įmones ir pateikti siūlymus ir rekomendacijas.</a:t>
            </a:r>
          </a:p>
          <a:p>
            <a:r>
              <a:rPr lang="lt-LT" dirty="0">
                <a:latin typeface="Times New Roman" panose="02020603050405020304" pitchFamily="18" charset="0"/>
                <a:cs typeface="Times New Roman" panose="02020603050405020304" pitchFamily="18" charset="0"/>
              </a:rPr>
              <a:t>1. 2025-10-22 </a:t>
            </a:r>
            <a:r>
              <a:rPr lang="lt-LT" u="sng" dirty="0">
                <a:latin typeface="Times New Roman" panose="02020603050405020304" pitchFamily="18" charset="0"/>
                <a:cs typeface="Times New Roman" panose="02020603050405020304" pitchFamily="18" charset="0"/>
                <a:hlinkClick r:id="rId2"/>
              </a:rPr>
              <a:t>www.lazdijai.lt</a:t>
            </a:r>
            <a:r>
              <a:rPr lang="lt-LT" dirty="0">
                <a:latin typeface="Times New Roman" panose="02020603050405020304" pitchFamily="18" charset="0"/>
                <a:cs typeface="Times New Roman" panose="02020603050405020304" pitchFamily="18" charset="0"/>
              </a:rPr>
              <a:t> paviešintas straipsnis dėl prieinamos aplinkos kūrimo visiems Lazdijų rajone.</a:t>
            </a:r>
          </a:p>
          <a:p>
            <a:r>
              <a:rPr lang="lt-LT" dirty="0">
                <a:latin typeface="Times New Roman" panose="02020603050405020304" pitchFamily="18" charset="0"/>
                <a:cs typeface="Times New Roman" panose="02020603050405020304" pitchFamily="18" charset="0"/>
              </a:rPr>
              <a:t>2. 2025 m. gruodžio 5 d. Lazdijų rajono savivaldybės administracijos Socialinės apsaugos ir sveikatos skyriaus vedėjo raštas Nr. SP5- 2252 „Rekomendacijos dėl fizinės ir informacinės aplinkos prieinamumo gerinimo“ išsiųstas 23 įstaigoms pagal sąrašą ir paprašyta pateikti savo atsakymus iki 2025 m. gruodžio 23 d. </a:t>
            </a:r>
          </a:p>
        </p:txBody>
      </p:sp>
    </p:spTree>
    <p:extLst>
      <p:ext uri="{BB962C8B-B14F-4D97-AF65-F5344CB8AC3E}">
        <p14:creationId xmlns:p14="http://schemas.microsoft.com/office/powerpoint/2010/main" val="1577182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C910C94-326C-8073-9AEF-D56A9FEB15BC}"/>
              </a:ext>
            </a:extLst>
          </p:cNvPr>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2025-10-02 posėdyje</a:t>
            </a:r>
          </a:p>
        </p:txBody>
      </p:sp>
      <p:sp>
        <p:nvSpPr>
          <p:cNvPr id="3" name="Teksto vietos rezervavimo ženklas 2">
            <a:extLst>
              <a:ext uri="{FF2B5EF4-FFF2-40B4-BE49-F238E27FC236}">
                <a16:creationId xmlns:a16="http://schemas.microsoft.com/office/drawing/2014/main" id="{9C440FFD-6576-70E7-C701-F1F9B55A077A}"/>
              </a:ext>
            </a:extLst>
          </p:cNvPr>
          <p:cNvSpPr>
            <a:spLocks noGrp="1"/>
          </p:cNvSpPr>
          <p:nvPr>
            <p:ph type="body" idx="1"/>
          </p:nvPr>
        </p:nvSpPr>
        <p:spPr/>
        <p:txBody>
          <a:bodyPr/>
          <a:lstStyle/>
          <a:p>
            <a:r>
              <a:rPr lang="lt-LT" dirty="0">
                <a:latin typeface="Times New Roman" panose="02020603050405020304" pitchFamily="18" charset="0"/>
                <a:cs typeface="Times New Roman" panose="02020603050405020304" pitchFamily="18" charset="0"/>
              </a:rPr>
              <a:t>Svarstyti klausimai	</a:t>
            </a:r>
          </a:p>
        </p:txBody>
      </p:sp>
      <p:sp>
        <p:nvSpPr>
          <p:cNvPr id="4" name="Turinio vietos rezervavimo ženklas 3">
            <a:extLst>
              <a:ext uri="{FF2B5EF4-FFF2-40B4-BE49-F238E27FC236}">
                <a16:creationId xmlns:a16="http://schemas.microsoft.com/office/drawing/2014/main" id="{964A6E51-2471-9775-B596-3AAD6824B0BF}"/>
              </a:ext>
            </a:extLst>
          </p:cNvPr>
          <p:cNvSpPr>
            <a:spLocks noGrp="1"/>
          </p:cNvSpPr>
          <p:nvPr>
            <p:ph sz="half" idx="2"/>
          </p:nvPr>
        </p:nvSpPr>
        <p:spPr/>
        <p:txBody>
          <a:bodyPr/>
          <a:lstStyle/>
          <a:p>
            <a:r>
              <a:rPr lang="lt-LT" dirty="0">
                <a:latin typeface="Times New Roman" panose="02020603050405020304" pitchFamily="18" charset="0"/>
                <a:cs typeface="Times New Roman" panose="02020603050405020304" pitchFamily="18" charset="0"/>
              </a:rPr>
              <a:t>Dėl Lazdijų rajono savivaldybės administracijos internetinės svetainės pritaikymo asmenims su negalia </a:t>
            </a:r>
          </a:p>
          <a:p>
            <a:r>
              <a:rPr lang="lt-LT" dirty="0">
                <a:latin typeface="Times New Roman" panose="02020603050405020304" pitchFamily="18" charset="0"/>
                <a:cs typeface="Times New Roman" panose="02020603050405020304" pitchFamily="18" charset="0"/>
              </a:rPr>
              <a:t>Dėl išvažiuojamojo posėdžio pasidalinti gerąja patirtimi organizavimo</a:t>
            </a:r>
          </a:p>
        </p:txBody>
      </p:sp>
      <p:sp>
        <p:nvSpPr>
          <p:cNvPr id="5" name="Teksto vietos rezervavimo ženklas 4">
            <a:extLst>
              <a:ext uri="{FF2B5EF4-FFF2-40B4-BE49-F238E27FC236}">
                <a16:creationId xmlns:a16="http://schemas.microsoft.com/office/drawing/2014/main" id="{8CFCB744-F452-3084-2F7A-FF895B7525F8}"/>
              </a:ext>
            </a:extLst>
          </p:cNvPr>
          <p:cNvSpPr>
            <a:spLocks noGrp="1"/>
          </p:cNvSpPr>
          <p:nvPr>
            <p:ph type="body" sz="quarter" idx="3"/>
          </p:nvPr>
        </p:nvSpPr>
        <p:spPr/>
        <p:txBody>
          <a:bodyPr/>
          <a:lstStyle/>
          <a:p>
            <a:r>
              <a:rPr lang="lt-LT" dirty="0">
                <a:latin typeface="Times New Roman" panose="02020603050405020304" pitchFamily="18" charset="0"/>
                <a:cs typeface="Times New Roman" panose="02020603050405020304" pitchFamily="18" charset="0"/>
              </a:rPr>
              <a:t>Nutarta, įgyvendinta</a:t>
            </a:r>
          </a:p>
        </p:txBody>
      </p:sp>
      <p:sp>
        <p:nvSpPr>
          <p:cNvPr id="6" name="Turinio vietos rezervavimo ženklas 5">
            <a:extLst>
              <a:ext uri="{FF2B5EF4-FFF2-40B4-BE49-F238E27FC236}">
                <a16:creationId xmlns:a16="http://schemas.microsoft.com/office/drawing/2014/main" id="{F78F34EC-B65A-C1FC-8444-2DFAD64FDE54}"/>
              </a:ext>
            </a:extLst>
          </p:cNvPr>
          <p:cNvSpPr>
            <a:spLocks noGrp="1"/>
          </p:cNvSpPr>
          <p:nvPr>
            <p:ph sz="quarter" idx="4"/>
          </p:nvPr>
        </p:nvSpPr>
        <p:spPr>
          <a:xfrm>
            <a:off x="5088384" y="2737245"/>
            <a:ext cx="6549434" cy="3304117"/>
          </a:xfrm>
        </p:spPr>
        <p:txBody>
          <a:bodyPr/>
          <a:lstStyle/>
          <a:p>
            <a:r>
              <a:rPr lang="lt-LT" dirty="0">
                <a:latin typeface="Times New Roman" panose="02020603050405020304" pitchFamily="18" charset="0"/>
                <a:cs typeface="Times New Roman" panose="02020603050405020304" pitchFamily="18" charset="0"/>
              </a:rPr>
              <a:t>2025-10-13 Lazdijų rajono savivaldybės administracijos internetinėje svetainėje patalpina informacija apie savivaldybę lengvai suprantama ir Gestų kalba.</a:t>
            </a:r>
          </a:p>
          <a:p>
            <a:r>
              <a:rPr lang="lt-LT" dirty="0">
                <a:latin typeface="Times New Roman" panose="02020603050405020304" pitchFamily="18" charset="0"/>
                <a:cs typeface="Times New Roman" panose="02020603050405020304" pitchFamily="18" charset="0"/>
              </a:rPr>
              <a:t>2025 m. lapkričio 20 d. suorganizuotas išvažiuojamasis posėdis  į Alytaus miesto savivaldybę. Vyko susitikimas su Alytaus miesto savivaldybės Asmens su negalia gerovės tarybos nariais. </a:t>
            </a:r>
          </a:p>
        </p:txBody>
      </p:sp>
    </p:spTree>
    <p:extLst>
      <p:ext uri="{BB962C8B-B14F-4D97-AF65-F5344CB8AC3E}">
        <p14:creationId xmlns:p14="http://schemas.microsoft.com/office/powerpoint/2010/main" val="1031936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970C85F-E161-358D-E280-35D547DCF481}"/>
              </a:ext>
            </a:extLst>
          </p:cNvPr>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2025-12-16 posėdyje</a:t>
            </a:r>
          </a:p>
        </p:txBody>
      </p:sp>
      <p:sp>
        <p:nvSpPr>
          <p:cNvPr id="3" name="Teksto vietos rezervavimo ženklas 2">
            <a:extLst>
              <a:ext uri="{FF2B5EF4-FFF2-40B4-BE49-F238E27FC236}">
                <a16:creationId xmlns:a16="http://schemas.microsoft.com/office/drawing/2014/main" id="{BC8A803C-4D34-F9FE-E868-0016D73818A8}"/>
              </a:ext>
            </a:extLst>
          </p:cNvPr>
          <p:cNvSpPr>
            <a:spLocks noGrp="1"/>
          </p:cNvSpPr>
          <p:nvPr>
            <p:ph type="body" idx="1"/>
          </p:nvPr>
        </p:nvSpPr>
        <p:spPr/>
        <p:txBody>
          <a:bodyPr/>
          <a:lstStyle/>
          <a:p>
            <a:r>
              <a:rPr lang="lt-LT" dirty="0">
                <a:latin typeface="Times New Roman" panose="02020603050405020304" pitchFamily="18" charset="0"/>
                <a:cs typeface="Times New Roman" panose="02020603050405020304" pitchFamily="18" charset="0"/>
              </a:rPr>
              <a:t>Pateikti svarstymui klausimai</a:t>
            </a:r>
          </a:p>
        </p:txBody>
      </p:sp>
      <p:sp>
        <p:nvSpPr>
          <p:cNvPr id="4" name="Turinio vietos rezervavimo ženklas 3">
            <a:extLst>
              <a:ext uri="{FF2B5EF4-FFF2-40B4-BE49-F238E27FC236}">
                <a16:creationId xmlns:a16="http://schemas.microsoft.com/office/drawing/2014/main" id="{0BC862F5-D52A-9D35-93A5-DE3C9C00E9BE}"/>
              </a:ext>
            </a:extLst>
          </p:cNvPr>
          <p:cNvSpPr>
            <a:spLocks noGrp="1"/>
          </p:cNvSpPr>
          <p:nvPr>
            <p:ph sz="half" idx="2"/>
          </p:nvPr>
        </p:nvSpPr>
        <p:spPr/>
        <p:txBody>
          <a:bodyPr>
            <a:normAutofit/>
          </a:bodyPr>
          <a:lstStyle/>
          <a:p>
            <a:r>
              <a:rPr lang="lt-LT" dirty="0">
                <a:latin typeface="Times New Roman" panose="02020603050405020304" pitchFamily="18" charset="0"/>
                <a:cs typeface="Times New Roman" panose="02020603050405020304" pitchFamily="18" charset="0"/>
              </a:rPr>
              <a:t>Dėl 2025 metais vykdytos veiklos aptarimo</a:t>
            </a:r>
          </a:p>
          <a:p>
            <a:r>
              <a:rPr lang="lt-LT" dirty="0">
                <a:latin typeface="Times New Roman" panose="02020603050405020304" pitchFamily="18" charset="0"/>
                <a:cs typeface="Times New Roman" panose="02020603050405020304" pitchFamily="18" charset="0"/>
              </a:rPr>
              <a:t>Dėl prioritetų, tikslų ir planuojamų priemonių 2026 metams iškėlimo bei 2026 metų plano patvirtinimo</a:t>
            </a:r>
          </a:p>
          <a:p>
            <a:endParaRPr lang="lt-LT" dirty="0"/>
          </a:p>
        </p:txBody>
      </p:sp>
      <p:sp>
        <p:nvSpPr>
          <p:cNvPr id="5" name="Teksto vietos rezervavimo ženklas 4">
            <a:extLst>
              <a:ext uri="{FF2B5EF4-FFF2-40B4-BE49-F238E27FC236}">
                <a16:creationId xmlns:a16="http://schemas.microsoft.com/office/drawing/2014/main" id="{582A110F-06F7-FBA6-8728-8DC560742201}"/>
              </a:ext>
            </a:extLst>
          </p:cNvPr>
          <p:cNvSpPr>
            <a:spLocks noGrp="1"/>
          </p:cNvSpPr>
          <p:nvPr>
            <p:ph type="body" sz="quarter" idx="3"/>
          </p:nvPr>
        </p:nvSpPr>
        <p:spPr>
          <a:xfrm>
            <a:off x="5088383" y="2160983"/>
            <a:ext cx="6678744" cy="576262"/>
          </a:xfrm>
        </p:spPr>
        <p:txBody>
          <a:bodyPr/>
          <a:lstStyle/>
          <a:p>
            <a:r>
              <a:rPr lang="lt-LT" dirty="0">
                <a:latin typeface="Times New Roman" panose="02020603050405020304" pitchFamily="18" charset="0"/>
                <a:cs typeface="Times New Roman" panose="02020603050405020304" pitchFamily="18" charset="0"/>
              </a:rPr>
              <a:t>Pateikti siūlymai Gerovės tarybai 2026 metams</a:t>
            </a:r>
          </a:p>
        </p:txBody>
      </p:sp>
      <p:sp>
        <p:nvSpPr>
          <p:cNvPr id="6" name="Turinio vietos rezervavimo ženklas 5">
            <a:extLst>
              <a:ext uri="{FF2B5EF4-FFF2-40B4-BE49-F238E27FC236}">
                <a16:creationId xmlns:a16="http://schemas.microsoft.com/office/drawing/2014/main" id="{66CA7FDB-E895-B7EA-BE79-9473E5040247}"/>
              </a:ext>
            </a:extLst>
          </p:cNvPr>
          <p:cNvSpPr>
            <a:spLocks noGrp="1"/>
          </p:cNvSpPr>
          <p:nvPr>
            <p:ph sz="quarter" idx="4"/>
          </p:nvPr>
        </p:nvSpPr>
        <p:spPr>
          <a:xfrm>
            <a:off x="5088384" y="2737245"/>
            <a:ext cx="6189216" cy="3304117"/>
          </a:xfrm>
        </p:spPr>
        <p:txBody>
          <a:bodyPr>
            <a:normAutofit/>
          </a:bodyPr>
          <a:lstStyle/>
          <a:p>
            <a:r>
              <a:rPr lang="lt-LT" dirty="0">
                <a:latin typeface="Times New Roman" panose="02020603050405020304" pitchFamily="18" charset="0"/>
                <a:cs typeface="Times New Roman" panose="02020603050405020304" pitchFamily="18" charset="0"/>
              </a:rPr>
              <a:t>Išklausyta 2025 metų veikos ataskaita. </a:t>
            </a:r>
          </a:p>
          <a:p>
            <a:r>
              <a:rPr lang="lt-LT" dirty="0">
                <a:latin typeface="Times New Roman" panose="02020603050405020304" pitchFamily="18" charset="0"/>
                <a:cs typeface="Times New Roman" panose="02020603050405020304" pitchFamily="18" charset="0"/>
              </a:rPr>
              <a:t>Pristatytas 2026 metų Gerovės tarybos plano projektas. </a:t>
            </a:r>
          </a:p>
          <a:p>
            <a:r>
              <a:rPr lang="lt-LT" dirty="0">
                <a:latin typeface="Times New Roman" panose="02020603050405020304" pitchFamily="18" charset="0"/>
                <a:cs typeface="Times New Roman" panose="02020603050405020304" pitchFamily="18" charset="0"/>
              </a:rPr>
              <a:t>Siūlymai:</a:t>
            </a:r>
          </a:p>
          <a:p>
            <a:r>
              <a:rPr lang="lt-LT" dirty="0">
                <a:latin typeface="Times New Roman" panose="02020603050405020304" pitchFamily="18" charset="0"/>
                <a:cs typeface="Times New Roman" panose="02020603050405020304" pitchFamily="18" charset="0"/>
              </a:rPr>
              <a:t>Posėdžius organizuoti kiekvieno ketvirčio 2 mėn. trečią antradienį.</a:t>
            </a:r>
          </a:p>
          <a:p>
            <a:r>
              <a:rPr lang="lt-LT" dirty="0">
                <a:latin typeface="Times New Roman" panose="02020603050405020304" pitchFamily="18" charset="0"/>
                <a:cs typeface="Times New Roman" panose="02020603050405020304" pitchFamily="18" charset="0"/>
              </a:rPr>
              <a:t>Iki posėdžio mėnesio pateikti klausimus ateinančio posėdžio darbotvarkei</a:t>
            </a:r>
          </a:p>
          <a:p>
            <a:endParaRPr lang="lt-LT" dirty="0"/>
          </a:p>
        </p:txBody>
      </p:sp>
    </p:spTree>
    <p:extLst>
      <p:ext uri="{BB962C8B-B14F-4D97-AF65-F5344CB8AC3E}">
        <p14:creationId xmlns:p14="http://schemas.microsoft.com/office/powerpoint/2010/main" val="302085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693047F-9783-9F8D-0C51-A2E25DD4646A}"/>
              </a:ext>
            </a:extLst>
          </p:cNvPr>
          <p:cNvSpPr>
            <a:spLocks noGrp="1"/>
          </p:cNvSpPr>
          <p:nvPr>
            <p:ph type="ctrTitle"/>
          </p:nvPr>
        </p:nvSpPr>
        <p:spPr>
          <a:xfrm>
            <a:off x="1507066" y="1710268"/>
            <a:ext cx="8107989" cy="1096899"/>
          </a:xfrm>
        </p:spPr>
        <p:txBody>
          <a:bodyPr/>
          <a:lstStyle/>
          <a:p>
            <a:r>
              <a:rPr lang="lt-LT" sz="2000" dirty="0">
                <a:solidFill>
                  <a:schemeClr val="tx1"/>
                </a:solidFill>
                <a:latin typeface="Times New Roman" panose="02020603050405020304" pitchFamily="18" charset="0"/>
                <a:cs typeface="Times New Roman" panose="02020603050405020304" pitchFamily="18" charset="0"/>
              </a:rPr>
              <a:t>Visų 2025 m. įvykusių posėdžių veikla paviešinta Lazdijų rajono savivaldybės interneto svetainėje </a:t>
            </a:r>
            <a:r>
              <a:rPr lang="lt-LT" sz="2000" u="sng" dirty="0">
                <a:solidFill>
                  <a:schemeClr val="tx1"/>
                </a:solidFill>
                <a:latin typeface="Times New Roman" panose="02020603050405020304" pitchFamily="18" charset="0"/>
                <a:cs typeface="Times New Roman" panose="02020603050405020304" pitchFamily="18" charset="0"/>
                <a:hlinkClick r:id="rId2" tooltip="https://www.lazdijai.lt/taryba/komisijos/asmens-su-negalia-geroves-taryba/839">
                  <a:extLst>
                    <a:ext uri="{A12FA001-AC4F-418D-AE19-62706E023703}">
                      <ahyp:hlinkClr xmlns:ahyp="http://schemas.microsoft.com/office/drawing/2018/hyperlinkcolor" val="tx"/>
                    </a:ext>
                  </a:extLst>
                </a:hlinkClick>
              </a:rPr>
              <a:t>https://www.lazdijai.lt/taryba/komisijos/asmens-su-negalia-geroves-taryba/839</a:t>
            </a:r>
            <a:r>
              <a:rPr lang="lt-LT" sz="2000" dirty="0">
                <a:solidFill>
                  <a:schemeClr val="tx1"/>
                </a:solidFill>
                <a:latin typeface="Times New Roman" panose="02020603050405020304" pitchFamily="18" charset="0"/>
                <a:cs typeface="Times New Roman" panose="02020603050405020304" pitchFamily="18" charset="0"/>
              </a:rPr>
              <a:t> </a:t>
            </a:r>
            <a:br>
              <a:rPr lang="lt-LT" sz="1600" dirty="0">
                <a:solidFill>
                  <a:schemeClr val="tx1"/>
                </a:solidFill>
                <a:latin typeface="Times New Roman" panose="02020603050405020304" pitchFamily="18" charset="0"/>
                <a:cs typeface="Times New Roman" panose="02020603050405020304" pitchFamily="18" charset="0"/>
              </a:rPr>
            </a:br>
            <a:endParaRPr lang="lt-LT" sz="1600" dirty="0">
              <a:solidFill>
                <a:schemeClr val="tx1"/>
              </a:solidFill>
              <a:latin typeface="Times New Roman" panose="02020603050405020304" pitchFamily="18" charset="0"/>
              <a:cs typeface="Times New Roman" panose="02020603050405020304" pitchFamily="18" charset="0"/>
            </a:endParaRPr>
          </a:p>
        </p:txBody>
      </p:sp>
      <p:sp>
        <p:nvSpPr>
          <p:cNvPr id="3" name="Antrinis pavadinimas 2">
            <a:extLst>
              <a:ext uri="{FF2B5EF4-FFF2-40B4-BE49-F238E27FC236}">
                <a16:creationId xmlns:a16="http://schemas.microsoft.com/office/drawing/2014/main" id="{D1C217F5-34EF-2507-40E0-7D773243B4EE}"/>
              </a:ext>
            </a:extLst>
          </p:cNvPr>
          <p:cNvSpPr>
            <a:spLocks noGrp="1"/>
          </p:cNvSpPr>
          <p:nvPr>
            <p:ph type="subTitle" idx="1"/>
          </p:nvPr>
        </p:nvSpPr>
        <p:spPr/>
        <p:txBody>
          <a:bodyPr/>
          <a:lstStyle/>
          <a:p>
            <a:r>
              <a:rPr lang="lt-LT" dirty="0">
                <a:latin typeface="Times New Roman" panose="02020603050405020304" pitchFamily="18" charset="0"/>
                <a:cs typeface="Times New Roman" panose="02020603050405020304" pitchFamily="18" charset="0"/>
              </a:rPr>
              <a:t>Ataskaitą parengė Violeta Strankauskienė, + 370 661 04 179, </a:t>
            </a:r>
            <a:r>
              <a:rPr lang="lt-LT" u="sng" dirty="0" err="1">
                <a:latin typeface="Times New Roman" panose="02020603050405020304" pitchFamily="18" charset="0"/>
                <a:cs typeface="Times New Roman" panose="02020603050405020304" pitchFamily="18" charset="0"/>
                <a:hlinkClick r:id="rId3"/>
              </a:rPr>
              <a:t>violeta.strankauskiene@lazdijai.lt</a:t>
            </a:r>
            <a:endParaRPr lang="lt-LT" dirty="0">
              <a:latin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2224366219"/>
      </p:ext>
    </p:extLst>
  </p:cSld>
  <p:clrMapOvr>
    <a:masterClrMapping/>
  </p:clrMapOvr>
</p:sld>
</file>

<file path=ppt/theme/theme1.xml><?xml version="1.0" encoding="utf-8"?>
<a:theme xmlns:a="http://schemas.openxmlformats.org/drawingml/2006/main" name="Briaunota">
  <a:themeElements>
    <a:clrScheme name="Briauno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Briauno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iauno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42</TotalTime>
  <Words>719</Words>
  <Application>Microsoft Office PowerPoint</Application>
  <PresentationFormat>Plačiaekranė</PresentationFormat>
  <Paragraphs>62</Paragraphs>
  <Slides>9</Slides>
  <Notes>2</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9</vt:i4>
      </vt:variant>
    </vt:vector>
  </HeadingPairs>
  <TitlesOfParts>
    <vt:vector size="16" baseType="lpstr">
      <vt:lpstr>Arial</vt:lpstr>
      <vt:lpstr>Calibri</vt:lpstr>
      <vt:lpstr>Segoe UI</vt:lpstr>
      <vt:lpstr>Times New Roman</vt:lpstr>
      <vt:lpstr>Trebuchet MS</vt:lpstr>
      <vt:lpstr>Wingdings 3</vt:lpstr>
      <vt:lpstr>Briaunota</vt:lpstr>
      <vt:lpstr>LAZDIJŲ RAJONO SAVIVALDYBĖS ASMENS SU NEGALIA GEROVĖS TARYBOS 2025 M. VEIKLOS ATASKAITA   </vt:lpstr>
      <vt:lpstr>2025 METAIS ĮVYKO 3 GEROVĖS TARYBOS POSĖDŽIAI</vt:lpstr>
      <vt:lpstr>2025-04-08 posėdyje</vt:lpstr>
      <vt:lpstr>2025-04-08 posėdyje</vt:lpstr>
      <vt:lpstr>2025-04-08 posėdyje</vt:lpstr>
      <vt:lpstr>2025-10-02 posėdyje</vt:lpstr>
      <vt:lpstr>2025-10-02 posėdyje</vt:lpstr>
      <vt:lpstr>2025-12-16 posėdyje</vt:lpstr>
      <vt:lpstr>Visų 2025 m. įvykusių posėdžių veikla paviešinta Lazdijų rajono savivaldybės interneto svetainėje https://www.lazdijai.lt/taryba/komisijos/asmens-su-negalia-geroves-taryba/839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Violeta Strankauskienė</dc:creator>
  <cp:keywords/>
  <cp:lastModifiedBy>Violeta Strankauskienė</cp:lastModifiedBy>
  <cp:revision>1</cp:revision>
  <dcterms:created xsi:type="dcterms:W3CDTF">2025-12-12T08:51:02Z</dcterms:created>
  <dcterms:modified xsi:type="dcterms:W3CDTF">2025-12-12T09:33:14Z</dcterms:modified>
  <cp:version/>
</cp:coreProperties>
</file>